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73" r:id="rId6"/>
    <p:sldId id="260" r:id="rId7"/>
    <p:sldId id="274" r:id="rId8"/>
    <p:sldId id="263" r:id="rId9"/>
    <p:sldId id="275" r:id="rId10"/>
    <p:sldId id="267" r:id="rId11"/>
    <p:sldId id="281" r:id="rId12"/>
    <p:sldId id="282" r:id="rId13"/>
    <p:sldId id="268" r:id="rId14"/>
    <p:sldId id="283" r:id="rId15"/>
    <p:sldId id="285" r:id="rId16"/>
    <p:sldId id="284" r:id="rId17"/>
    <p:sldId id="286" r:id="rId18"/>
    <p:sldId id="271" r:id="rId19"/>
    <p:sldId id="287" r:id="rId20"/>
    <p:sldId id="278" r:id="rId21"/>
    <p:sldId id="272" r:id="rId22"/>
    <p:sldId id="288" r:id="rId23"/>
    <p:sldId id="289" r:id="rId24"/>
    <p:sldId id="279" r:id="rId25"/>
  </p:sldIdLst>
  <p:sldSz cx="18288000" cy="10287000"/>
  <p:notesSz cx="6858000" cy="9144000"/>
  <p:embeddedFontLst>
    <p:embeddedFont>
      <p:font typeface="Days" panose="02000505050000020004" charset="0"/>
      <p:regular r:id="rId26"/>
    </p:embeddedFont>
    <p:embeddedFont>
      <p:font typeface="Open Sauce Light" panose="020B0604020202020204" charset="0"/>
      <p:regular r:id="rId27"/>
    </p:embeddedFont>
    <p:embeddedFont>
      <p:font typeface="Open Sauce Medium"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B474F8-ADE8-44E9-B3CA-A7469AB121F1}" v="4070" dt="2024-05-20T07:22:00.0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code/pawelkauf/filling-the-gaps-exploring-alzheimer-s-data/input?select=oasis_longitudinal.csv"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4" name="AutoShape 4"/>
          <p:cNvSpPr/>
          <p:nvPr/>
        </p:nvSpPr>
        <p:spPr>
          <a:xfrm flipV="1">
            <a:off x="382414" y="3871053"/>
            <a:ext cx="13362114" cy="48432"/>
          </a:xfrm>
          <a:prstGeom prst="line">
            <a:avLst/>
          </a:prstGeom>
          <a:ln w="76200" cap="rnd">
            <a:solidFill>
              <a:srgbClr val="F5F5F5"/>
            </a:solidFill>
            <a:prstDash val="solid"/>
            <a:headEnd type="none" w="sm" len="sm"/>
            <a:tailEnd type="none" w="sm" len="sm"/>
          </a:ln>
        </p:spPr>
      </p:sp>
      <p:sp>
        <p:nvSpPr>
          <p:cNvPr id="5" name="TextBox 5"/>
          <p:cNvSpPr txBox="1"/>
          <p:nvPr/>
        </p:nvSpPr>
        <p:spPr>
          <a:xfrm>
            <a:off x="382414" y="549007"/>
            <a:ext cx="17351853" cy="2436821"/>
          </a:xfrm>
          <a:prstGeom prst="rect">
            <a:avLst/>
          </a:prstGeom>
        </p:spPr>
        <p:txBody>
          <a:bodyPr wrap="square" lIns="0" tIns="0" rIns="0" bIns="0" rtlCol="0" anchor="t">
            <a:spAutoFit/>
          </a:bodyPr>
          <a:lstStyle/>
          <a:p>
            <a:pPr>
              <a:lnSpc>
                <a:spcPts val="9950"/>
              </a:lnSpc>
            </a:pPr>
            <a:r>
              <a:rPr lang="en-US" sz="6600" b="1" spc="289">
                <a:solidFill>
                  <a:schemeClr val="bg1"/>
                </a:solidFill>
                <a:latin typeface="Helvetica Neue"/>
              </a:rPr>
              <a:t>Early-Stage Alzheimer's Disease </a:t>
            </a:r>
            <a:r>
              <a:rPr lang="en-US" sz="6600" b="1" spc="289" dirty="0">
                <a:solidFill>
                  <a:schemeClr val="bg1"/>
                </a:solidFill>
                <a:latin typeface="Helvetica Neue"/>
              </a:rPr>
              <a:t>Prediction By Nanditha</a:t>
            </a:r>
            <a:endParaRPr lang="en-US" sz="4400" b="1" spc="289" dirty="0">
              <a:solidFill>
                <a:schemeClr val="bg1"/>
              </a:solidFill>
              <a:latin typeface="Helvetica Neue"/>
              <a:ea typeface="Calibri"/>
              <a:cs typeface="Calibri"/>
            </a:endParaRPr>
          </a:p>
        </p:txBody>
      </p:sp>
      <p:sp>
        <p:nvSpPr>
          <p:cNvPr id="6" name="TextBox 6"/>
          <p:cNvSpPr txBox="1"/>
          <p:nvPr/>
        </p:nvSpPr>
        <p:spPr>
          <a:xfrm>
            <a:off x="382416" y="2378548"/>
            <a:ext cx="17350061" cy="4795480"/>
          </a:xfrm>
          <a:prstGeom prst="rect">
            <a:avLst/>
          </a:prstGeom>
        </p:spPr>
        <p:txBody>
          <a:bodyPr wrap="square" lIns="0" tIns="0" rIns="0" bIns="0" rtlCol="0" anchor="t">
            <a:spAutoFit/>
          </a:bodyPr>
          <a:lstStyle/>
          <a:p>
            <a:pPr>
              <a:lnSpc>
                <a:spcPts val="13263"/>
              </a:lnSpc>
            </a:pPr>
            <a:r>
              <a:rPr lang="en-US" sz="3600" b="1" spc="482" dirty="0">
                <a:solidFill>
                  <a:schemeClr val="bg1">
                    <a:lumMod val="85000"/>
                  </a:schemeClr>
                </a:solidFill>
                <a:latin typeface="Helvetica Neue"/>
              </a:rPr>
              <a:t>Using Decision Tree Machine Learning Algorithm </a:t>
            </a:r>
            <a:endParaRPr lang="en-US" sz="3600" b="1">
              <a:solidFill>
                <a:schemeClr val="bg1">
                  <a:lumMod val="85000"/>
                </a:schemeClr>
              </a:solidFill>
              <a:latin typeface="Helvetica Neue"/>
              <a:ea typeface="Calibri"/>
              <a:cs typeface="Calibri"/>
            </a:endParaRPr>
          </a:p>
          <a:p>
            <a:pPr>
              <a:lnSpc>
                <a:spcPts val="13263"/>
              </a:lnSpc>
            </a:pPr>
            <a:endParaRPr lang="en-US" sz="3600" b="1" spc="482" dirty="0">
              <a:solidFill>
                <a:schemeClr val="bg1">
                  <a:lumMod val="85000"/>
                </a:schemeClr>
              </a:solidFill>
              <a:latin typeface="Helvetica Neue"/>
              <a:ea typeface="Calibri"/>
              <a:cs typeface="Calibri"/>
            </a:endParaRPr>
          </a:p>
          <a:p>
            <a:pPr>
              <a:lnSpc>
                <a:spcPts val="13263"/>
              </a:lnSpc>
            </a:pPr>
            <a:endParaRPr lang="en-US" sz="3600" b="1" spc="482" dirty="0">
              <a:solidFill>
                <a:srgbClr val="FFFFFF"/>
              </a:solidFill>
              <a:latin typeface="Helvetica Neue"/>
              <a:ea typeface="Calibri"/>
              <a:cs typeface="Calibri"/>
            </a:endParaRPr>
          </a:p>
        </p:txBody>
      </p:sp>
      <p:pic>
        <p:nvPicPr>
          <p:cNvPr id="9" name="Picture 8">
            <a:extLst>
              <a:ext uri="{FF2B5EF4-FFF2-40B4-BE49-F238E27FC236}">
                <a16:creationId xmlns:a16="http://schemas.microsoft.com/office/drawing/2014/main" id="{B5813DAF-FC17-3C96-911F-AF35C215D7F5}"/>
              </a:ext>
            </a:extLst>
          </p:cNvPr>
          <p:cNvPicPr>
            <a:picLocks noChangeAspect="1"/>
          </p:cNvPicPr>
          <p:nvPr/>
        </p:nvPicPr>
        <p:blipFill rotWithShape="1">
          <a:blip r:embed="rId3"/>
          <a:srcRect l="64513" t="26916" r="1589" b="36441"/>
          <a:stretch/>
        </p:blipFill>
        <p:spPr>
          <a:xfrm>
            <a:off x="552127" y="4357027"/>
            <a:ext cx="8039754" cy="5339105"/>
          </a:xfrm>
          <a:prstGeom prst="rect">
            <a:avLst/>
          </a:prstGeom>
        </p:spPr>
      </p:pic>
      <p:sp>
        <p:nvSpPr>
          <p:cNvPr id="3" name="TextBox 2">
            <a:extLst>
              <a:ext uri="{FF2B5EF4-FFF2-40B4-BE49-F238E27FC236}">
                <a16:creationId xmlns:a16="http://schemas.microsoft.com/office/drawing/2014/main" id="{5D62EBF5-7C6F-BA83-7700-656FD1D54317}"/>
              </a:ext>
            </a:extLst>
          </p:cNvPr>
          <p:cNvSpPr txBox="1"/>
          <p:nvPr/>
        </p:nvSpPr>
        <p:spPr>
          <a:xfrm>
            <a:off x="9453965" y="4097363"/>
            <a:ext cx="75747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spc="482" dirty="0">
                <a:solidFill>
                  <a:schemeClr val="bg1">
                    <a:lumMod val="85000"/>
                  </a:schemeClr>
                </a:solidFill>
                <a:latin typeface="Helvetica Neue"/>
              </a:rPr>
              <a:t>(Multi class classification)</a:t>
            </a:r>
          </a:p>
        </p:txBody>
      </p:sp>
      <p:sp>
        <p:nvSpPr>
          <p:cNvPr id="7" name="TextBox 6">
            <a:extLst>
              <a:ext uri="{FF2B5EF4-FFF2-40B4-BE49-F238E27FC236}">
                <a16:creationId xmlns:a16="http://schemas.microsoft.com/office/drawing/2014/main" id="{B1403930-602C-4493-D20C-0FD691B64169}"/>
              </a:ext>
            </a:extLst>
          </p:cNvPr>
          <p:cNvSpPr txBox="1"/>
          <p:nvPr/>
        </p:nvSpPr>
        <p:spPr>
          <a:xfrm>
            <a:off x="14859000" y="8117237"/>
            <a:ext cx="216976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20000"/>
                    <a:lumOff val="80000"/>
                  </a:schemeClr>
                </a:solidFill>
                <a:ea typeface="Calibri"/>
                <a:cs typeface="Calibri"/>
              </a:rPr>
              <a:t>Presented By, </a:t>
            </a:r>
          </a:p>
          <a:p>
            <a:r>
              <a:rPr lang="en-US" sz="2400" b="1" dirty="0">
                <a:solidFill>
                  <a:schemeClr val="accent1">
                    <a:lumMod val="20000"/>
                    <a:lumOff val="80000"/>
                  </a:schemeClr>
                </a:solidFill>
                <a:ea typeface="Calibri"/>
                <a:cs typeface="Calibri"/>
              </a:rPr>
              <a:t>Nanditha J 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687" t="-65773" r="-34086"/>
            </a:stretch>
          </a:blipFill>
        </p:spPr>
      </p:sp>
      <p:grpSp>
        <p:nvGrpSpPr>
          <p:cNvPr id="6" name="Group 6"/>
          <p:cNvGrpSpPr/>
          <p:nvPr/>
        </p:nvGrpSpPr>
        <p:grpSpPr>
          <a:xfrm>
            <a:off x="3948916" y="3342343"/>
            <a:ext cx="1954753" cy="19547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2357"/>
            </a:solidFill>
          </p:spPr>
        </p:sp>
        <p:sp>
          <p:nvSpPr>
            <p:cNvPr id="8" name="TextBox 8"/>
            <p:cNvSpPr txBox="1"/>
            <p:nvPr/>
          </p:nvSpPr>
          <p:spPr>
            <a:xfrm>
              <a:off x="76200" y="95250"/>
              <a:ext cx="660400" cy="641350"/>
            </a:xfrm>
            <a:prstGeom prst="rect">
              <a:avLst/>
            </a:prstGeom>
          </p:spPr>
          <p:txBody>
            <a:bodyPr lIns="50800" tIns="50800" rIns="50800" bIns="50800" rtlCol="0" anchor="ctr"/>
            <a:lstStyle/>
            <a:p>
              <a:pPr algn="ctr">
                <a:lnSpc>
                  <a:spcPts val="1869"/>
                </a:lnSpc>
              </a:pPr>
              <a:endParaRPr/>
            </a:p>
          </p:txBody>
        </p:sp>
      </p:grpSp>
      <p:grpSp>
        <p:nvGrpSpPr>
          <p:cNvPr id="10" name="Group 10"/>
          <p:cNvGrpSpPr/>
          <p:nvPr/>
        </p:nvGrpSpPr>
        <p:grpSpPr>
          <a:xfrm>
            <a:off x="7920437" y="3342343"/>
            <a:ext cx="1954753" cy="195475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2357"/>
            </a:solidFill>
          </p:spPr>
        </p:sp>
        <p:sp>
          <p:nvSpPr>
            <p:cNvPr id="12" name="TextBox 12"/>
            <p:cNvSpPr txBox="1"/>
            <p:nvPr/>
          </p:nvSpPr>
          <p:spPr>
            <a:xfrm>
              <a:off x="76200" y="95250"/>
              <a:ext cx="660400" cy="641350"/>
            </a:xfrm>
            <a:prstGeom prst="rect">
              <a:avLst/>
            </a:prstGeom>
          </p:spPr>
          <p:txBody>
            <a:bodyPr lIns="50800" tIns="50800" rIns="50800" bIns="50800" rtlCol="0" anchor="ctr"/>
            <a:lstStyle/>
            <a:p>
              <a:pPr algn="ctr">
                <a:lnSpc>
                  <a:spcPts val="1869"/>
                </a:lnSpc>
              </a:pPr>
              <a:endParaRPr/>
            </a:p>
          </p:txBody>
        </p:sp>
      </p:grpSp>
      <p:grpSp>
        <p:nvGrpSpPr>
          <p:cNvPr id="14" name="Group 14"/>
          <p:cNvGrpSpPr/>
          <p:nvPr/>
        </p:nvGrpSpPr>
        <p:grpSpPr>
          <a:xfrm>
            <a:off x="11891958" y="3342343"/>
            <a:ext cx="1954753" cy="195475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2357"/>
            </a:solidFill>
          </p:spPr>
        </p:sp>
        <p:sp>
          <p:nvSpPr>
            <p:cNvPr id="16" name="TextBox 16"/>
            <p:cNvSpPr txBox="1"/>
            <p:nvPr/>
          </p:nvSpPr>
          <p:spPr>
            <a:xfrm>
              <a:off x="76200" y="95250"/>
              <a:ext cx="660400" cy="641350"/>
            </a:xfrm>
            <a:prstGeom prst="rect">
              <a:avLst/>
            </a:prstGeom>
          </p:spPr>
          <p:txBody>
            <a:bodyPr lIns="50800" tIns="50800" rIns="50800" bIns="50800" rtlCol="0" anchor="ctr"/>
            <a:lstStyle/>
            <a:p>
              <a:pPr algn="ctr">
                <a:lnSpc>
                  <a:spcPts val="1869"/>
                </a:lnSpc>
              </a:pPr>
              <a:endParaRPr/>
            </a:p>
          </p:txBody>
        </p:sp>
      </p:grpSp>
      <p:sp>
        <p:nvSpPr>
          <p:cNvPr id="18" name="TextBox 18"/>
          <p:cNvSpPr txBox="1"/>
          <p:nvPr/>
        </p:nvSpPr>
        <p:spPr>
          <a:xfrm>
            <a:off x="822648" y="508376"/>
            <a:ext cx="8193785" cy="1079463"/>
          </a:xfrm>
          <a:prstGeom prst="rect">
            <a:avLst/>
          </a:prstGeom>
        </p:spPr>
        <p:txBody>
          <a:bodyPr lIns="0" tIns="0" rIns="0" bIns="0" rtlCol="0" anchor="t">
            <a:spAutoFit/>
          </a:bodyPr>
          <a:lstStyle/>
          <a:p>
            <a:pPr>
              <a:lnSpc>
                <a:spcPts val="9240"/>
              </a:lnSpc>
            </a:pPr>
            <a:r>
              <a:rPr lang="en-US" sz="5400" b="1" spc="264" dirty="0">
                <a:solidFill>
                  <a:schemeClr val="bg1"/>
                </a:solidFill>
                <a:latin typeface="Helvetica Neue"/>
              </a:rPr>
              <a:t>Number of visits</a:t>
            </a:r>
          </a:p>
        </p:txBody>
      </p:sp>
      <p:pic>
        <p:nvPicPr>
          <p:cNvPr id="23" name="Picture 22">
            <a:extLst>
              <a:ext uri="{FF2B5EF4-FFF2-40B4-BE49-F238E27FC236}">
                <a16:creationId xmlns:a16="http://schemas.microsoft.com/office/drawing/2014/main" id="{BB244D17-CEFB-2C09-1B84-91AAE7C0AB03}"/>
              </a:ext>
            </a:extLst>
          </p:cNvPr>
          <p:cNvPicPr>
            <a:picLocks noChangeAspect="1"/>
          </p:cNvPicPr>
          <p:nvPr/>
        </p:nvPicPr>
        <p:blipFill>
          <a:blip r:embed="rId3"/>
          <a:stretch>
            <a:fillRect/>
          </a:stretch>
        </p:blipFill>
        <p:spPr>
          <a:xfrm>
            <a:off x="466807" y="1594389"/>
            <a:ext cx="8200702" cy="6294249"/>
          </a:xfrm>
          <a:prstGeom prst="rect">
            <a:avLst/>
          </a:prstGeom>
        </p:spPr>
      </p:pic>
      <p:pic>
        <p:nvPicPr>
          <p:cNvPr id="24" name="Picture 23">
            <a:extLst>
              <a:ext uri="{FF2B5EF4-FFF2-40B4-BE49-F238E27FC236}">
                <a16:creationId xmlns:a16="http://schemas.microsoft.com/office/drawing/2014/main" id="{B18E6ED8-0B16-C184-10F9-581E841FEEBF}"/>
              </a:ext>
            </a:extLst>
          </p:cNvPr>
          <p:cNvPicPr>
            <a:picLocks noChangeAspect="1"/>
          </p:cNvPicPr>
          <p:nvPr/>
        </p:nvPicPr>
        <p:blipFill>
          <a:blip r:embed="rId4"/>
          <a:stretch>
            <a:fillRect/>
          </a:stretch>
        </p:blipFill>
        <p:spPr>
          <a:xfrm>
            <a:off x="9320214" y="1594388"/>
            <a:ext cx="8161956" cy="6303935"/>
          </a:xfrm>
          <a:prstGeom prst="rect">
            <a:avLst/>
          </a:prstGeom>
        </p:spPr>
      </p:pic>
      <p:sp>
        <p:nvSpPr>
          <p:cNvPr id="25" name="TextBox 18">
            <a:extLst>
              <a:ext uri="{FF2B5EF4-FFF2-40B4-BE49-F238E27FC236}">
                <a16:creationId xmlns:a16="http://schemas.microsoft.com/office/drawing/2014/main" id="{2E88CA9E-A892-4C44-5303-2C63512CBDE5}"/>
              </a:ext>
            </a:extLst>
          </p:cNvPr>
          <p:cNvSpPr txBox="1"/>
          <p:nvPr/>
        </p:nvSpPr>
        <p:spPr>
          <a:xfrm>
            <a:off x="8872080" y="508375"/>
            <a:ext cx="9065564" cy="1024961"/>
          </a:xfrm>
          <a:prstGeom prst="rect">
            <a:avLst/>
          </a:prstGeom>
        </p:spPr>
        <p:txBody>
          <a:bodyPr wrap="square" lIns="0" tIns="0" rIns="0" bIns="0" rtlCol="0" anchor="t">
            <a:spAutoFit/>
          </a:bodyPr>
          <a:lstStyle/>
          <a:p>
            <a:pPr>
              <a:lnSpc>
                <a:spcPts val="9240"/>
              </a:lnSpc>
            </a:pPr>
            <a:r>
              <a:rPr lang="en-US" sz="4800" b="1" spc="264" dirty="0">
                <a:solidFill>
                  <a:schemeClr val="bg1"/>
                </a:solidFill>
                <a:latin typeface="Helvetica Neue"/>
              </a:rPr>
              <a:t>MRI scanning delay </a:t>
            </a:r>
            <a:r>
              <a:rPr lang="en-US" sz="4000" b="1" spc="264" dirty="0">
                <a:solidFill>
                  <a:schemeClr val="bg1"/>
                </a:solidFill>
                <a:latin typeface="Helvetica Neue"/>
              </a:rPr>
              <a:t>in hours</a:t>
            </a:r>
          </a:p>
        </p:txBody>
      </p:sp>
      <p:sp>
        <p:nvSpPr>
          <p:cNvPr id="26" name="TextBox 25">
            <a:extLst>
              <a:ext uri="{FF2B5EF4-FFF2-40B4-BE49-F238E27FC236}">
                <a16:creationId xmlns:a16="http://schemas.microsoft.com/office/drawing/2014/main" id="{EB23777F-C554-3E83-33CB-FDCE6C1BFF69}"/>
              </a:ext>
            </a:extLst>
          </p:cNvPr>
          <p:cNvSpPr txBox="1"/>
          <p:nvPr/>
        </p:nvSpPr>
        <p:spPr>
          <a:xfrm>
            <a:off x="468824" y="8460137"/>
            <a:ext cx="80029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Helvetica Neue"/>
              </a:rPr>
              <a:t>converted and non demented people visited most no of times</a:t>
            </a:r>
            <a:endParaRPr lang="en-US" sz="2400" dirty="0">
              <a:solidFill>
                <a:schemeClr val="bg1"/>
              </a:solidFill>
              <a:ea typeface="Calibri"/>
              <a:cs typeface="Calibri"/>
            </a:endParaRPr>
          </a:p>
        </p:txBody>
      </p:sp>
      <p:sp>
        <p:nvSpPr>
          <p:cNvPr id="27" name="TextBox 26">
            <a:extLst>
              <a:ext uri="{FF2B5EF4-FFF2-40B4-BE49-F238E27FC236}">
                <a16:creationId xmlns:a16="http://schemas.microsoft.com/office/drawing/2014/main" id="{DD072EE2-767E-7B9E-19E4-F53DE6DFFB86}"/>
              </a:ext>
            </a:extLst>
          </p:cNvPr>
          <p:cNvSpPr txBox="1"/>
          <p:nvPr/>
        </p:nvSpPr>
        <p:spPr>
          <a:xfrm>
            <a:off x="9399721" y="8460136"/>
            <a:ext cx="80029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Helvetica Neue"/>
              </a:rPr>
              <a:t>By above we can conclude that most of MRI scanning reports came within one hour, and apart from that report are almost with 15hours </a:t>
            </a:r>
            <a:r>
              <a:rPr lang="en-US" sz="2400">
                <a:solidFill>
                  <a:schemeClr val="bg1"/>
                </a:solidFill>
                <a:latin typeface="Helvetica Neue"/>
              </a:rPr>
              <a:t>delay.</a:t>
            </a:r>
            <a:r>
              <a:rPr lang="en-US" sz="1100" dirty="0">
                <a:solidFill>
                  <a:srgbClr val="000000"/>
                </a:solidFill>
                <a:latin typeface="Helvetica Neue"/>
              </a:rPr>
              <a:t>ly</a:t>
            </a:r>
            <a:endParaRPr lang="en-US" err="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68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687" t="-65773" r="-34086"/>
            </a:stretch>
          </a:blipFill>
        </p:spPr>
      </p:sp>
      <p:grpSp>
        <p:nvGrpSpPr>
          <p:cNvPr id="6" name="Group 6"/>
          <p:cNvGrpSpPr/>
          <p:nvPr/>
        </p:nvGrpSpPr>
        <p:grpSpPr>
          <a:xfrm>
            <a:off x="3948916" y="3342343"/>
            <a:ext cx="1954753" cy="19547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2357"/>
            </a:solidFill>
          </p:spPr>
        </p:sp>
        <p:sp>
          <p:nvSpPr>
            <p:cNvPr id="8" name="TextBox 8"/>
            <p:cNvSpPr txBox="1"/>
            <p:nvPr/>
          </p:nvSpPr>
          <p:spPr>
            <a:xfrm>
              <a:off x="76200" y="95250"/>
              <a:ext cx="660400" cy="641350"/>
            </a:xfrm>
            <a:prstGeom prst="rect">
              <a:avLst/>
            </a:prstGeom>
          </p:spPr>
          <p:txBody>
            <a:bodyPr lIns="50800" tIns="50800" rIns="50800" bIns="50800" rtlCol="0" anchor="ctr"/>
            <a:lstStyle/>
            <a:p>
              <a:pPr algn="ctr">
                <a:lnSpc>
                  <a:spcPts val="1869"/>
                </a:lnSpc>
              </a:pPr>
              <a:endParaRPr/>
            </a:p>
          </p:txBody>
        </p:sp>
      </p:grpSp>
      <p:grpSp>
        <p:nvGrpSpPr>
          <p:cNvPr id="10" name="Group 10"/>
          <p:cNvGrpSpPr/>
          <p:nvPr/>
        </p:nvGrpSpPr>
        <p:grpSpPr>
          <a:xfrm>
            <a:off x="7203640" y="4320673"/>
            <a:ext cx="1954753" cy="195475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2357"/>
            </a:solidFill>
          </p:spPr>
        </p:sp>
        <p:sp>
          <p:nvSpPr>
            <p:cNvPr id="12" name="TextBox 12"/>
            <p:cNvSpPr txBox="1"/>
            <p:nvPr/>
          </p:nvSpPr>
          <p:spPr>
            <a:xfrm>
              <a:off x="76200" y="95250"/>
              <a:ext cx="660400" cy="641350"/>
            </a:xfrm>
            <a:prstGeom prst="rect">
              <a:avLst/>
            </a:prstGeom>
          </p:spPr>
          <p:txBody>
            <a:bodyPr lIns="50800" tIns="50800" rIns="50800" bIns="50800" rtlCol="0" anchor="ctr"/>
            <a:lstStyle/>
            <a:p>
              <a:pPr algn="ctr">
                <a:lnSpc>
                  <a:spcPts val="1869"/>
                </a:lnSpc>
              </a:pPr>
              <a:endParaRPr/>
            </a:p>
          </p:txBody>
        </p:sp>
      </p:grpSp>
      <p:grpSp>
        <p:nvGrpSpPr>
          <p:cNvPr id="14" name="Group 14"/>
          <p:cNvGrpSpPr/>
          <p:nvPr/>
        </p:nvGrpSpPr>
        <p:grpSpPr>
          <a:xfrm>
            <a:off x="11891958" y="3342343"/>
            <a:ext cx="1954753" cy="195475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2357"/>
            </a:solidFill>
          </p:spPr>
        </p:sp>
        <p:sp>
          <p:nvSpPr>
            <p:cNvPr id="16" name="TextBox 16"/>
            <p:cNvSpPr txBox="1"/>
            <p:nvPr/>
          </p:nvSpPr>
          <p:spPr>
            <a:xfrm>
              <a:off x="76200" y="95250"/>
              <a:ext cx="660400" cy="641350"/>
            </a:xfrm>
            <a:prstGeom prst="rect">
              <a:avLst/>
            </a:prstGeom>
          </p:spPr>
          <p:txBody>
            <a:bodyPr lIns="50800" tIns="50800" rIns="50800" bIns="50800" rtlCol="0" anchor="ctr"/>
            <a:lstStyle/>
            <a:p>
              <a:pPr algn="ctr">
                <a:lnSpc>
                  <a:spcPts val="1869"/>
                </a:lnSpc>
              </a:pPr>
              <a:endParaRPr/>
            </a:p>
          </p:txBody>
        </p:sp>
      </p:grpSp>
      <p:pic>
        <p:nvPicPr>
          <p:cNvPr id="3" name="Picture 2">
            <a:extLst>
              <a:ext uri="{FF2B5EF4-FFF2-40B4-BE49-F238E27FC236}">
                <a16:creationId xmlns:a16="http://schemas.microsoft.com/office/drawing/2014/main" id="{6F9F6064-E907-0A50-03B6-CD376ED262E6}"/>
              </a:ext>
            </a:extLst>
          </p:cNvPr>
          <p:cNvPicPr>
            <a:picLocks noChangeAspect="1"/>
          </p:cNvPicPr>
          <p:nvPr/>
        </p:nvPicPr>
        <p:blipFill>
          <a:blip r:embed="rId3"/>
          <a:stretch>
            <a:fillRect/>
          </a:stretch>
        </p:blipFill>
        <p:spPr>
          <a:xfrm>
            <a:off x="1479524" y="2062324"/>
            <a:ext cx="7424816" cy="5368065"/>
          </a:xfrm>
          <a:prstGeom prst="rect">
            <a:avLst/>
          </a:prstGeom>
        </p:spPr>
      </p:pic>
      <p:pic>
        <p:nvPicPr>
          <p:cNvPr id="4" name="Picture 3">
            <a:extLst>
              <a:ext uri="{FF2B5EF4-FFF2-40B4-BE49-F238E27FC236}">
                <a16:creationId xmlns:a16="http://schemas.microsoft.com/office/drawing/2014/main" id="{239285D7-9168-6E67-1A04-F7C34E15EA15}"/>
              </a:ext>
            </a:extLst>
          </p:cNvPr>
          <p:cNvPicPr>
            <a:picLocks noChangeAspect="1"/>
          </p:cNvPicPr>
          <p:nvPr/>
        </p:nvPicPr>
        <p:blipFill>
          <a:blip r:embed="rId4"/>
          <a:stretch>
            <a:fillRect/>
          </a:stretch>
        </p:blipFill>
        <p:spPr>
          <a:xfrm>
            <a:off x="9862942" y="2057400"/>
            <a:ext cx="7434896" cy="5358539"/>
          </a:xfrm>
          <a:prstGeom prst="rect">
            <a:avLst/>
          </a:prstGeom>
        </p:spPr>
      </p:pic>
      <p:sp>
        <p:nvSpPr>
          <p:cNvPr id="9" name="TextBox 18">
            <a:extLst>
              <a:ext uri="{FF2B5EF4-FFF2-40B4-BE49-F238E27FC236}">
                <a16:creationId xmlns:a16="http://schemas.microsoft.com/office/drawing/2014/main" id="{B1313041-8FFE-2750-9DDF-5BA08342A739}"/>
              </a:ext>
            </a:extLst>
          </p:cNvPr>
          <p:cNvSpPr txBox="1"/>
          <p:nvPr/>
        </p:nvSpPr>
        <p:spPr>
          <a:xfrm>
            <a:off x="822648" y="508376"/>
            <a:ext cx="15148649" cy="1042529"/>
          </a:xfrm>
          <a:prstGeom prst="rect">
            <a:avLst/>
          </a:prstGeom>
        </p:spPr>
        <p:txBody>
          <a:bodyPr wrap="square" lIns="0" tIns="0" rIns="0" bIns="0" rtlCol="0" anchor="t">
            <a:spAutoFit/>
          </a:bodyPr>
          <a:lstStyle/>
          <a:p>
            <a:pPr>
              <a:lnSpc>
                <a:spcPts val="9240"/>
              </a:lnSpc>
            </a:pPr>
            <a:r>
              <a:rPr lang="en-US" sz="5400" b="1" spc="264" dirty="0">
                <a:solidFill>
                  <a:schemeClr val="bg1"/>
                </a:solidFill>
                <a:latin typeface="Helvetica Neue"/>
              </a:rPr>
              <a:t>Proportion subjects by Gender</a:t>
            </a:r>
          </a:p>
        </p:txBody>
      </p:sp>
      <p:sp>
        <p:nvSpPr>
          <p:cNvPr id="13" name="TextBox 12">
            <a:extLst>
              <a:ext uri="{FF2B5EF4-FFF2-40B4-BE49-F238E27FC236}">
                <a16:creationId xmlns:a16="http://schemas.microsoft.com/office/drawing/2014/main" id="{3E517E61-8E85-78B2-C2EB-FD72D1CC61B6}"/>
              </a:ext>
            </a:extLst>
          </p:cNvPr>
          <p:cNvSpPr txBox="1"/>
          <p:nvPr/>
        </p:nvSpPr>
        <p:spPr>
          <a:xfrm>
            <a:off x="1476214" y="7937069"/>
            <a:ext cx="1614923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Helvetica Neue"/>
              </a:rPr>
              <a:t>In the dataset, there's a slightly higher proportion of females 57.1% has seen the ads compared to males 42.9%, indicating higher female are subjected for testing.</a:t>
            </a:r>
          </a:p>
          <a:p>
            <a:endParaRPr lang="en-US" sz="2400" dirty="0">
              <a:solidFill>
                <a:schemeClr val="bg1"/>
              </a:solidFill>
              <a:latin typeface="Helvetica Neue"/>
            </a:endParaRPr>
          </a:p>
          <a:p>
            <a:r>
              <a:rPr lang="en-US" sz="2400" dirty="0">
                <a:solidFill>
                  <a:schemeClr val="bg1"/>
                </a:solidFill>
                <a:latin typeface="Helvetica Neue"/>
              </a:rPr>
              <a:t>The distribution indicates that females have a higher likelihood of developing Alzheimer's disease, and the data shows that a greater number of female subjects are affected by Alzheimer's compared to males.</a:t>
            </a:r>
          </a:p>
        </p:txBody>
      </p:sp>
    </p:spTree>
    <p:extLst>
      <p:ext uri="{BB962C8B-B14F-4D97-AF65-F5344CB8AC3E}">
        <p14:creationId xmlns:p14="http://schemas.microsoft.com/office/powerpoint/2010/main" val="2212312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pic>
        <p:nvPicPr>
          <p:cNvPr id="4" name="Picture 3">
            <a:extLst>
              <a:ext uri="{FF2B5EF4-FFF2-40B4-BE49-F238E27FC236}">
                <a16:creationId xmlns:a16="http://schemas.microsoft.com/office/drawing/2014/main" id="{34F5F98D-06BB-4472-3BB0-DCAEF813EDA2}"/>
              </a:ext>
            </a:extLst>
          </p:cNvPr>
          <p:cNvPicPr>
            <a:picLocks noChangeAspect="1"/>
          </p:cNvPicPr>
          <p:nvPr/>
        </p:nvPicPr>
        <p:blipFill>
          <a:blip r:embed="rId3"/>
          <a:stretch>
            <a:fillRect/>
          </a:stretch>
        </p:blipFill>
        <p:spPr>
          <a:xfrm>
            <a:off x="1238250" y="2181225"/>
            <a:ext cx="6667500" cy="5730822"/>
          </a:xfrm>
          <a:prstGeom prst="rect">
            <a:avLst/>
          </a:prstGeom>
        </p:spPr>
      </p:pic>
      <p:pic>
        <p:nvPicPr>
          <p:cNvPr id="5" name="Picture 4">
            <a:extLst>
              <a:ext uri="{FF2B5EF4-FFF2-40B4-BE49-F238E27FC236}">
                <a16:creationId xmlns:a16="http://schemas.microsoft.com/office/drawing/2014/main" id="{210E8D86-8953-FD11-D192-6A7FC9D12D5E}"/>
              </a:ext>
            </a:extLst>
          </p:cNvPr>
          <p:cNvPicPr>
            <a:picLocks noChangeAspect="1"/>
          </p:cNvPicPr>
          <p:nvPr/>
        </p:nvPicPr>
        <p:blipFill>
          <a:blip r:embed="rId4"/>
          <a:stretch>
            <a:fillRect/>
          </a:stretch>
        </p:blipFill>
        <p:spPr>
          <a:xfrm>
            <a:off x="9762318" y="2179610"/>
            <a:ext cx="7229313" cy="5734050"/>
          </a:xfrm>
          <a:prstGeom prst="rect">
            <a:avLst/>
          </a:prstGeom>
        </p:spPr>
      </p:pic>
      <p:sp>
        <p:nvSpPr>
          <p:cNvPr id="11" name="TextBox 18">
            <a:extLst>
              <a:ext uri="{FF2B5EF4-FFF2-40B4-BE49-F238E27FC236}">
                <a16:creationId xmlns:a16="http://schemas.microsoft.com/office/drawing/2014/main" id="{A9D6EF69-84DD-7172-6E8E-FD39C2862706}"/>
              </a:ext>
            </a:extLst>
          </p:cNvPr>
          <p:cNvSpPr txBox="1"/>
          <p:nvPr/>
        </p:nvSpPr>
        <p:spPr>
          <a:xfrm>
            <a:off x="822648" y="508376"/>
            <a:ext cx="15148649" cy="1042529"/>
          </a:xfrm>
          <a:prstGeom prst="rect">
            <a:avLst/>
          </a:prstGeom>
        </p:spPr>
        <p:txBody>
          <a:bodyPr wrap="square" lIns="0" tIns="0" rIns="0" bIns="0" rtlCol="0" anchor="t">
            <a:spAutoFit/>
          </a:bodyPr>
          <a:lstStyle/>
          <a:p>
            <a:pPr>
              <a:lnSpc>
                <a:spcPts val="9240"/>
              </a:lnSpc>
            </a:pPr>
            <a:r>
              <a:rPr lang="en-US" sz="5400" b="1" spc="264" dirty="0">
                <a:solidFill>
                  <a:schemeClr val="bg1"/>
                </a:solidFill>
                <a:latin typeface="Helvetica Neue"/>
              </a:rPr>
              <a:t>Age distribution over disease</a:t>
            </a:r>
          </a:p>
        </p:txBody>
      </p:sp>
      <p:sp>
        <p:nvSpPr>
          <p:cNvPr id="12" name="TextBox 11">
            <a:extLst>
              <a:ext uri="{FF2B5EF4-FFF2-40B4-BE49-F238E27FC236}">
                <a16:creationId xmlns:a16="http://schemas.microsoft.com/office/drawing/2014/main" id="{849C825E-4A63-0734-E4C9-1FB66DD6A002}"/>
              </a:ext>
            </a:extLst>
          </p:cNvPr>
          <p:cNvSpPr txBox="1"/>
          <p:nvPr/>
        </p:nvSpPr>
        <p:spPr>
          <a:xfrm>
            <a:off x="991892" y="8363273"/>
            <a:ext cx="1655606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Helvetica Neue"/>
              </a:rPr>
              <a:t>As we know, Alzheimer's disease generally affects older adults, with people above the age of 70 being more susceptible.</a:t>
            </a:r>
          </a:p>
          <a:p>
            <a:endParaRPr lang="en-US" sz="2400" dirty="0">
              <a:solidFill>
                <a:schemeClr val="bg1"/>
              </a:solidFill>
              <a:latin typeface="Helvetica Neue"/>
            </a:endParaRPr>
          </a:p>
          <a:p>
            <a:r>
              <a:rPr lang="en-US" sz="2400" dirty="0">
                <a:solidFill>
                  <a:schemeClr val="bg1"/>
                </a:solidFill>
                <a:latin typeface="Helvetica Neue"/>
              </a:rPr>
              <a:t>The highest age group in the dataset includes individuals aged 86 to 89 years.</a:t>
            </a:r>
          </a:p>
        </p:txBody>
      </p:sp>
    </p:spTree>
    <p:extLst>
      <p:ext uri="{BB962C8B-B14F-4D97-AF65-F5344CB8AC3E}">
        <p14:creationId xmlns:p14="http://schemas.microsoft.com/office/powerpoint/2010/main" val="3173345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pic>
        <p:nvPicPr>
          <p:cNvPr id="12" name="Picture 11">
            <a:extLst>
              <a:ext uri="{FF2B5EF4-FFF2-40B4-BE49-F238E27FC236}">
                <a16:creationId xmlns:a16="http://schemas.microsoft.com/office/drawing/2014/main" id="{27C35B41-009B-401C-46B5-DF539D2F51D9}"/>
              </a:ext>
            </a:extLst>
          </p:cNvPr>
          <p:cNvPicPr>
            <a:picLocks noChangeAspect="1"/>
          </p:cNvPicPr>
          <p:nvPr/>
        </p:nvPicPr>
        <p:blipFill>
          <a:blip r:embed="rId3"/>
          <a:stretch>
            <a:fillRect/>
          </a:stretch>
        </p:blipFill>
        <p:spPr>
          <a:xfrm>
            <a:off x="911332" y="1696903"/>
            <a:ext cx="8096250" cy="5924550"/>
          </a:xfrm>
          <a:prstGeom prst="rect">
            <a:avLst/>
          </a:prstGeom>
        </p:spPr>
      </p:pic>
      <p:pic>
        <p:nvPicPr>
          <p:cNvPr id="13" name="Picture 12">
            <a:extLst>
              <a:ext uri="{FF2B5EF4-FFF2-40B4-BE49-F238E27FC236}">
                <a16:creationId xmlns:a16="http://schemas.microsoft.com/office/drawing/2014/main" id="{DE33890F-9E50-9F10-B16B-FF32B89E6A4B}"/>
              </a:ext>
            </a:extLst>
          </p:cNvPr>
          <p:cNvPicPr>
            <a:picLocks noChangeAspect="1"/>
          </p:cNvPicPr>
          <p:nvPr/>
        </p:nvPicPr>
        <p:blipFill>
          <a:blip r:embed="rId4"/>
          <a:stretch>
            <a:fillRect/>
          </a:stretch>
        </p:blipFill>
        <p:spPr>
          <a:xfrm>
            <a:off x="9672638" y="1695531"/>
            <a:ext cx="7815504" cy="5878861"/>
          </a:xfrm>
          <a:prstGeom prst="rect">
            <a:avLst/>
          </a:prstGeom>
        </p:spPr>
      </p:pic>
      <p:sp>
        <p:nvSpPr>
          <p:cNvPr id="3" name="TextBox 9">
            <a:extLst>
              <a:ext uri="{FF2B5EF4-FFF2-40B4-BE49-F238E27FC236}">
                <a16:creationId xmlns:a16="http://schemas.microsoft.com/office/drawing/2014/main" id="{1EE86F94-D723-FA84-DFED-2F30ABB8F930}"/>
              </a:ext>
            </a:extLst>
          </p:cNvPr>
          <p:cNvSpPr txBox="1"/>
          <p:nvPr/>
        </p:nvSpPr>
        <p:spPr>
          <a:xfrm>
            <a:off x="701298" y="8014561"/>
            <a:ext cx="774140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latin typeface="Helvetica Neue"/>
              </a:rPr>
              <a:t>More educated individuals tend to have a higher risk of developing Alzheimer's disease</a:t>
            </a:r>
          </a:p>
        </p:txBody>
      </p:sp>
      <p:sp>
        <p:nvSpPr>
          <p:cNvPr id="5" name="TextBox 18">
            <a:extLst>
              <a:ext uri="{FF2B5EF4-FFF2-40B4-BE49-F238E27FC236}">
                <a16:creationId xmlns:a16="http://schemas.microsoft.com/office/drawing/2014/main" id="{796C545F-1E61-A801-9A78-A2768F6A2F0C}"/>
              </a:ext>
            </a:extLst>
          </p:cNvPr>
          <p:cNvSpPr txBox="1"/>
          <p:nvPr/>
        </p:nvSpPr>
        <p:spPr>
          <a:xfrm>
            <a:off x="425504" y="372766"/>
            <a:ext cx="9220547" cy="1042529"/>
          </a:xfrm>
          <a:prstGeom prst="rect">
            <a:avLst/>
          </a:prstGeom>
        </p:spPr>
        <p:txBody>
          <a:bodyPr wrap="square" lIns="0" tIns="0" rIns="0" bIns="0" rtlCol="0" anchor="t">
            <a:spAutoFit/>
          </a:bodyPr>
          <a:lstStyle/>
          <a:p>
            <a:pPr>
              <a:lnSpc>
                <a:spcPts val="9240"/>
              </a:lnSpc>
            </a:pPr>
            <a:r>
              <a:rPr lang="en-US" sz="5400" b="1" spc="264" dirty="0">
                <a:solidFill>
                  <a:schemeClr val="bg1"/>
                </a:solidFill>
                <a:latin typeface="Helvetica Neue"/>
              </a:rPr>
              <a:t>Alzheimer vs Education</a:t>
            </a:r>
          </a:p>
        </p:txBody>
      </p:sp>
      <p:sp>
        <p:nvSpPr>
          <p:cNvPr id="7" name="TextBox 18">
            <a:extLst>
              <a:ext uri="{FF2B5EF4-FFF2-40B4-BE49-F238E27FC236}">
                <a16:creationId xmlns:a16="http://schemas.microsoft.com/office/drawing/2014/main" id="{2B39770A-2064-564A-7745-F5CEB7355AE6}"/>
              </a:ext>
            </a:extLst>
          </p:cNvPr>
          <p:cNvSpPr txBox="1"/>
          <p:nvPr/>
        </p:nvSpPr>
        <p:spPr>
          <a:xfrm>
            <a:off x="10102258" y="372766"/>
            <a:ext cx="6682700" cy="1042529"/>
          </a:xfrm>
          <a:prstGeom prst="rect">
            <a:avLst/>
          </a:prstGeom>
        </p:spPr>
        <p:txBody>
          <a:bodyPr wrap="square" lIns="0" tIns="0" rIns="0" bIns="0" rtlCol="0" anchor="t">
            <a:spAutoFit/>
          </a:bodyPr>
          <a:lstStyle/>
          <a:p>
            <a:pPr>
              <a:lnSpc>
                <a:spcPts val="9240"/>
              </a:lnSpc>
            </a:pPr>
            <a:r>
              <a:rPr lang="en-US" sz="5400" b="1" spc="264" dirty="0">
                <a:solidFill>
                  <a:schemeClr val="bg1"/>
                </a:solidFill>
                <a:latin typeface="Helvetica Neue"/>
              </a:rPr>
              <a:t>Alzheimer vs SES</a:t>
            </a:r>
          </a:p>
        </p:txBody>
      </p:sp>
      <p:sp>
        <p:nvSpPr>
          <p:cNvPr id="8" name="TextBox 7">
            <a:extLst>
              <a:ext uri="{FF2B5EF4-FFF2-40B4-BE49-F238E27FC236}">
                <a16:creationId xmlns:a16="http://schemas.microsoft.com/office/drawing/2014/main" id="{5A0CA851-810F-E1CF-9555-DDF711B2E13D}"/>
              </a:ext>
            </a:extLst>
          </p:cNvPr>
          <p:cNvSpPr txBox="1"/>
          <p:nvPr/>
        </p:nvSpPr>
        <p:spPr>
          <a:xfrm>
            <a:off x="9651569" y="7995188"/>
            <a:ext cx="83032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Helvetica Neue"/>
              </a:rPr>
              <a:t>Individuals with a socioeconomic status of 1  i.e., low SES (poor) exhibit a higher prevalence of Alzheimer's disease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pic>
        <p:nvPicPr>
          <p:cNvPr id="3" name="Picture 2">
            <a:extLst>
              <a:ext uri="{FF2B5EF4-FFF2-40B4-BE49-F238E27FC236}">
                <a16:creationId xmlns:a16="http://schemas.microsoft.com/office/drawing/2014/main" id="{81B04214-55FA-8798-22FD-1D97875B9D9B}"/>
              </a:ext>
            </a:extLst>
          </p:cNvPr>
          <p:cNvPicPr>
            <a:picLocks noChangeAspect="1"/>
          </p:cNvPicPr>
          <p:nvPr/>
        </p:nvPicPr>
        <p:blipFill>
          <a:blip r:embed="rId3"/>
          <a:stretch>
            <a:fillRect/>
          </a:stretch>
        </p:blipFill>
        <p:spPr>
          <a:xfrm>
            <a:off x="631072" y="1685844"/>
            <a:ext cx="7881856" cy="5869175"/>
          </a:xfrm>
          <a:prstGeom prst="rect">
            <a:avLst/>
          </a:prstGeom>
        </p:spPr>
      </p:pic>
      <p:pic>
        <p:nvPicPr>
          <p:cNvPr id="4" name="Picture 3">
            <a:extLst>
              <a:ext uri="{FF2B5EF4-FFF2-40B4-BE49-F238E27FC236}">
                <a16:creationId xmlns:a16="http://schemas.microsoft.com/office/drawing/2014/main" id="{D8D9B7F5-4B20-6760-3F9C-E54EF0682603}"/>
              </a:ext>
            </a:extLst>
          </p:cNvPr>
          <p:cNvPicPr>
            <a:picLocks noChangeAspect="1"/>
          </p:cNvPicPr>
          <p:nvPr/>
        </p:nvPicPr>
        <p:blipFill>
          <a:blip r:embed="rId4"/>
          <a:stretch>
            <a:fillRect/>
          </a:stretch>
        </p:blipFill>
        <p:spPr>
          <a:xfrm>
            <a:off x="9556401" y="1685845"/>
            <a:ext cx="7660520" cy="5859489"/>
          </a:xfrm>
          <a:prstGeom prst="rect">
            <a:avLst/>
          </a:prstGeom>
        </p:spPr>
      </p:pic>
      <p:sp>
        <p:nvSpPr>
          <p:cNvPr id="6" name="TextBox 18">
            <a:extLst>
              <a:ext uri="{FF2B5EF4-FFF2-40B4-BE49-F238E27FC236}">
                <a16:creationId xmlns:a16="http://schemas.microsoft.com/office/drawing/2014/main" id="{B9F9EF3D-98EB-605A-1A31-4A8D82F667A9}"/>
              </a:ext>
            </a:extLst>
          </p:cNvPr>
          <p:cNvSpPr txBox="1"/>
          <p:nvPr/>
        </p:nvSpPr>
        <p:spPr>
          <a:xfrm>
            <a:off x="822648" y="508376"/>
            <a:ext cx="6682700" cy="1042529"/>
          </a:xfrm>
          <a:prstGeom prst="rect">
            <a:avLst/>
          </a:prstGeom>
        </p:spPr>
        <p:txBody>
          <a:bodyPr wrap="square" lIns="0" tIns="0" rIns="0" bIns="0" rtlCol="0" anchor="t">
            <a:spAutoFit/>
          </a:bodyPr>
          <a:lstStyle/>
          <a:p>
            <a:pPr>
              <a:lnSpc>
                <a:spcPts val="9240"/>
              </a:lnSpc>
            </a:pPr>
            <a:r>
              <a:rPr lang="en-US" sz="5400" b="1" spc="264" dirty="0">
                <a:solidFill>
                  <a:schemeClr val="bg1"/>
                </a:solidFill>
                <a:latin typeface="Helvetica Neue"/>
              </a:rPr>
              <a:t>Alzheimer vs CDR</a:t>
            </a:r>
          </a:p>
        </p:txBody>
      </p:sp>
      <p:sp>
        <p:nvSpPr>
          <p:cNvPr id="8" name="TextBox 18">
            <a:extLst>
              <a:ext uri="{FF2B5EF4-FFF2-40B4-BE49-F238E27FC236}">
                <a16:creationId xmlns:a16="http://schemas.microsoft.com/office/drawing/2014/main" id="{0CE6B721-99B4-3D49-6EE4-334F82051FB6}"/>
              </a:ext>
            </a:extLst>
          </p:cNvPr>
          <p:cNvSpPr txBox="1"/>
          <p:nvPr/>
        </p:nvSpPr>
        <p:spPr>
          <a:xfrm>
            <a:off x="9559817" y="489003"/>
            <a:ext cx="7651344" cy="1062278"/>
          </a:xfrm>
          <a:prstGeom prst="rect">
            <a:avLst/>
          </a:prstGeom>
        </p:spPr>
        <p:txBody>
          <a:bodyPr wrap="square" lIns="0" tIns="0" rIns="0" bIns="0" rtlCol="0" anchor="t">
            <a:spAutoFit/>
          </a:bodyPr>
          <a:lstStyle/>
          <a:p>
            <a:pPr>
              <a:lnSpc>
                <a:spcPts val="9240"/>
              </a:lnSpc>
            </a:pPr>
            <a:r>
              <a:rPr lang="en-US" sz="5400" b="1" spc="264" dirty="0">
                <a:solidFill>
                  <a:schemeClr val="bg1"/>
                </a:solidFill>
                <a:latin typeface="Helvetica Neue"/>
              </a:rPr>
              <a:t>Alzheimer vs eTIV</a:t>
            </a:r>
            <a:endParaRPr lang="en-US" dirty="0">
              <a:solidFill>
                <a:schemeClr val="bg1"/>
              </a:solidFill>
            </a:endParaRPr>
          </a:p>
        </p:txBody>
      </p:sp>
      <p:sp>
        <p:nvSpPr>
          <p:cNvPr id="11" name="TextBox 10">
            <a:extLst>
              <a:ext uri="{FF2B5EF4-FFF2-40B4-BE49-F238E27FC236}">
                <a16:creationId xmlns:a16="http://schemas.microsoft.com/office/drawing/2014/main" id="{BEDBADB5-193B-ABB5-A31B-6CB043D5E85A}"/>
              </a:ext>
            </a:extLst>
          </p:cNvPr>
          <p:cNvSpPr txBox="1"/>
          <p:nvPr/>
        </p:nvSpPr>
        <p:spPr>
          <a:xfrm>
            <a:off x="158858" y="7966128"/>
            <a:ext cx="854537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Helvetica Neue"/>
              </a:rPr>
              <a:t>Individuals with a Clinical Dementia Rating (CDR) score less than 1 are more likely converted to dementia And subjects in the datasets are having mild dementia</a:t>
            </a:r>
          </a:p>
          <a:p>
            <a:pPr algn="r"/>
            <a:endParaRPr lang="en-US">
              <a:solidFill>
                <a:srgbClr val="303F9F"/>
              </a:solidFill>
              <a:latin typeface="Courier New"/>
              <a:cs typeface="Courier New"/>
            </a:endParaRPr>
          </a:p>
          <a:p>
            <a:endParaRPr lang="en-US">
              <a:latin typeface="Helvetica Neue"/>
            </a:endParaRPr>
          </a:p>
          <a:p>
            <a:endParaRPr lang="en-US"/>
          </a:p>
        </p:txBody>
      </p:sp>
      <p:sp>
        <p:nvSpPr>
          <p:cNvPr id="12" name="TextBox 11">
            <a:extLst>
              <a:ext uri="{FF2B5EF4-FFF2-40B4-BE49-F238E27FC236}">
                <a16:creationId xmlns:a16="http://schemas.microsoft.com/office/drawing/2014/main" id="{65D75216-1C7A-6128-1449-198B4965EB00}"/>
              </a:ext>
            </a:extLst>
          </p:cNvPr>
          <p:cNvSpPr txBox="1"/>
          <p:nvPr/>
        </p:nvSpPr>
        <p:spPr>
          <a:xfrm>
            <a:off x="8925087" y="7762713"/>
            <a:ext cx="892314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rPr>
              <a:t>Having an Estimated Total Intracranial Volume (</a:t>
            </a:r>
            <a:r>
              <a:rPr lang="en-US" sz="2400" err="1">
                <a:solidFill>
                  <a:schemeClr val="bg1"/>
                </a:solidFill>
              </a:rPr>
              <a:t>eTIV</a:t>
            </a:r>
            <a:r>
              <a:rPr lang="en-US" sz="2400" dirty="0">
                <a:solidFill>
                  <a:schemeClr val="bg1"/>
                </a:solidFill>
              </a:rPr>
              <a:t>) of 1400 alone does not necessarily indicate a high chance of Alzheimer's disease. Alzheimer's risk is influenced by various factors, including age, genetics, education level, and cognitive function. While certain studies may suggest correlations between </a:t>
            </a:r>
            <a:r>
              <a:rPr lang="en-US" sz="2400" err="1">
                <a:solidFill>
                  <a:schemeClr val="bg1"/>
                </a:solidFill>
              </a:rPr>
              <a:t>eTIV</a:t>
            </a:r>
            <a:r>
              <a:rPr lang="en-US" sz="2400" dirty="0">
                <a:solidFill>
                  <a:schemeClr val="bg1"/>
                </a:solidFill>
              </a:rPr>
              <a:t> and Alzheimer's risk, </a:t>
            </a:r>
            <a:r>
              <a:rPr lang="en-US" sz="2400" err="1">
                <a:solidFill>
                  <a:schemeClr val="bg1"/>
                </a:solidFill>
              </a:rPr>
              <a:t>eTIV</a:t>
            </a:r>
            <a:r>
              <a:rPr lang="en-US" sz="2400" dirty="0">
                <a:solidFill>
                  <a:schemeClr val="bg1"/>
                </a:solidFill>
              </a:rPr>
              <a:t> alone is not a definitive predictor of the disease.</a:t>
            </a:r>
            <a:endParaRPr lang="en-US" sz="2400" dirty="0">
              <a:solidFill>
                <a:schemeClr val="bg1"/>
              </a:solidFill>
              <a:ea typeface="Calibri"/>
              <a:cs typeface="Calibri"/>
            </a:endParaRPr>
          </a:p>
          <a:p>
            <a:pPr algn="r"/>
            <a:endParaRPr lang="en-US" sz="2400" dirty="0">
              <a:solidFill>
                <a:schemeClr val="bg1"/>
              </a:solidFill>
              <a:latin typeface="Courier New"/>
              <a:cs typeface="Courier New"/>
            </a:endParaRPr>
          </a:p>
          <a:p>
            <a:endParaRPr lang="en-US" sz="2400" dirty="0">
              <a:solidFill>
                <a:schemeClr val="bg1"/>
              </a:solidFill>
              <a:latin typeface="Helvetica Neue"/>
            </a:endParaRPr>
          </a:p>
          <a:p>
            <a:endParaRPr lang="en-US" sz="2400" dirty="0">
              <a:solidFill>
                <a:schemeClr val="bg1"/>
              </a:solidFill>
              <a:ea typeface="Calibri"/>
              <a:cs typeface="Calibri"/>
            </a:endParaRPr>
          </a:p>
        </p:txBody>
      </p:sp>
    </p:spTree>
    <p:extLst>
      <p:ext uri="{BB962C8B-B14F-4D97-AF65-F5344CB8AC3E}">
        <p14:creationId xmlns:p14="http://schemas.microsoft.com/office/powerpoint/2010/main" val="1988355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pic>
        <p:nvPicPr>
          <p:cNvPr id="5" name="Picture 4">
            <a:extLst>
              <a:ext uri="{FF2B5EF4-FFF2-40B4-BE49-F238E27FC236}">
                <a16:creationId xmlns:a16="http://schemas.microsoft.com/office/drawing/2014/main" id="{7865B053-7039-708B-48C9-CB3D7BFDC9BD}"/>
              </a:ext>
            </a:extLst>
          </p:cNvPr>
          <p:cNvPicPr>
            <a:picLocks noChangeAspect="1"/>
          </p:cNvPicPr>
          <p:nvPr/>
        </p:nvPicPr>
        <p:blipFill>
          <a:blip r:embed="rId3"/>
          <a:stretch>
            <a:fillRect/>
          </a:stretch>
        </p:blipFill>
        <p:spPr>
          <a:xfrm>
            <a:off x="776691" y="1656785"/>
            <a:ext cx="7571244" cy="5191125"/>
          </a:xfrm>
          <a:prstGeom prst="rect">
            <a:avLst/>
          </a:prstGeom>
        </p:spPr>
      </p:pic>
      <p:pic>
        <p:nvPicPr>
          <p:cNvPr id="6" name="Picture 5">
            <a:extLst>
              <a:ext uri="{FF2B5EF4-FFF2-40B4-BE49-F238E27FC236}">
                <a16:creationId xmlns:a16="http://schemas.microsoft.com/office/drawing/2014/main" id="{DDE90994-ED13-7BEA-3D10-F74944D2DEDA}"/>
              </a:ext>
            </a:extLst>
          </p:cNvPr>
          <p:cNvPicPr>
            <a:picLocks noChangeAspect="1"/>
          </p:cNvPicPr>
          <p:nvPr/>
        </p:nvPicPr>
        <p:blipFill>
          <a:blip r:embed="rId4"/>
          <a:stretch>
            <a:fillRect/>
          </a:stretch>
        </p:blipFill>
        <p:spPr>
          <a:xfrm>
            <a:off x="9788876" y="1656785"/>
            <a:ext cx="7583029" cy="5191125"/>
          </a:xfrm>
          <a:prstGeom prst="rect">
            <a:avLst/>
          </a:prstGeom>
        </p:spPr>
      </p:pic>
      <p:sp>
        <p:nvSpPr>
          <p:cNvPr id="4" name="TextBox 18">
            <a:extLst>
              <a:ext uri="{FF2B5EF4-FFF2-40B4-BE49-F238E27FC236}">
                <a16:creationId xmlns:a16="http://schemas.microsoft.com/office/drawing/2014/main" id="{DC31F34B-061C-E8C9-C1F4-9180DEAB8722}"/>
              </a:ext>
            </a:extLst>
          </p:cNvPr>
          <p:cNvSpPr txBox="1"/>
          <p:nvPr/>
        </p:nvSpPr>
        <p:spPr>
          <a:xfrm>
            <a:off x="783902" y="372766"/>
            <a:ext cx="9220547" cy="1042529"/>
          </a:xfrm>
          <a:prstGeom prst="rect">
            <a:avLst/>
          </a:prstGeom>
        </p:spPr>
        <p:txBody>
          <a:bodyPr wrap="square" lIns="0" tIns="0" rIns="0" bIns="0" rtlCol="0" anchor="t">
            <a:spAutoFit/>
          </a:bodyPr>
          <a:lstStyle/>
          <a:p>
            <a:pPr>
              <a:lnSpc>
                <a:spcPts val="9240"/>
              </a:lnSpc>
            </a:pPr>
            <a:r>
              <a:rPr lang="en-US" sz="5400" b="1" spc="264" dirty="0">
                <a:solidFill>
                  <a:schemeClr val="bg1"/>
                </a:solidFill>
                <a:latin typeface="Helvetica Neue"/>
              </a:rPr>
              <a:t>Alzheimer vs nWBV</a:t>
            </a:r>
          </a:p>
        </p:txBody>
      </p:sp>
      <p:sp>
        <p:nvSpPr>
          <p:cNvPr id="8" name="TextBox 18">
            <a:extLst>
              <a:ext uri="{FF2B5EF4-FFF2-40B4-BE49-F238E27FC236}">
                <a16:creationId xmlns:a16="http://schemas.microsoft.com/office/drawing/2014/main" id="{A8E8D7C9-FCE4-2F25-3341-FB2E9EEFB8B9}"/>
              </a:ext>
            </a:extLst>
          </p:cNvPr>
          <p:cNvSpPr txBox="1"/>
          <p:nvPr/>
        </p:nvSpPr>
        <p:spPr>
          <a:xfrm>
            <a:off x="10002811" y="370183"/>
            <a:ext cx="7147649" cy="1042529"/>
          </a:xfrm>
          <a:prstGeom prst="rect">
            <a:avLst/>
          </a:prstGeom>
        </p:spPr>
        <p:txBody>
          <a:bodyPr wrap="square" lIns="0" tIns="0" rIns="0" bIns="0" rtlCol="0" anchor="t">
            <a:spAutoFit/>
          </a:bodyPr>
          <a:lstStyle/>
          <a:p>
            <a:pPr>
              <a:lnSpc>
                <a:spcPts val="9240"/>
              </a:lnSpc>
            </a:pPr>
            <a:r>
              <a:rPr lang="en-US" sz="5400" b="1" spc="264" dirty="0">
                <a:solidFill>
                  <a:schemeClr val="bg1"/>
                </a:solidFill>
                <a:latin typeface="Helvetica Neue"/>
              </a:rPr>
              <a:t>Alzheimer vs ASF</a:t>
            </a:r>
          </a:p>
        </p:txBody>
      </p:sp>
      <p:sp>
        <p:nvSpPr>
          <p:cNvPr id="10" name="TextBox 9">
            <a:extLst>
              <a:ext uri="{FF2B5EF4-FFF2-40B4-BE49-F238E27FC236}">
                <a16:creationId xmlns:a16="http://schemas.microsoft.com/office/drawing/2014/main" id="{1174BA8F-33BD-6D43-2AB7-A87F4FCFAF12}"/>
              </a:ext>
            </a:extLst>
          </p:cNvPr>
          <p:cNvSpPr txBox="1"/>
          <p:nvPr/>
        </p:nvSpPr>
        <p:spPr>
          <a:xfrm>
            <a:off x="236349" y="7084663"/>
            <a:ext cx="865192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rPr>
              <a:t>Individuals with a Normalized Whole Brain Volume (nWBV) value above 0.7 have a higher chance of developing dementia. Normalized Whole Brain Volume is a measure used to compare brain volumes across different individuals by normalizing against the total intracranial volume, with values typically ranging from 0.5 to 0.9. higher </a:t>
            </a:r>
            <a:r>
              <a:rPr lang="en-US" sz="2400" err="1">
                <a:solidFill>
                  <a:schemeClr val="bg1"/>
                </a:solidFill>
              </a:rPr>
              <a:t>nWBV</a:t>
            </a:r>
            <a:r>
              <a:rPr lang="en-US" sz="2400" dirty="0">
                <a:solidFill>
                  <a:schemeClr val="bg1"/>
                </a:solidFill>
              </a:rPr>
              <a:t> values, especially above 0.7, are often associated with increased risk of dementia due to greater brain atrophy.</a:t>
            </a:r>
            <a:endParaRPr lang="en-US" sz="2400" dirty="0">
              <a:solidFill>
                <a:schemeClr val="bg1"/>
              </a:solidFill>
              <a:ea typeface="Calibri"/>
              <a:cs typeface="Calibri"/>
            </a:endParaRPr>
          </a:p>
          <a:p>
            <a:pPr algn="r"/>
            <a:endParaRPr lang="en-US" sz="2400" dirty="0">
              <a:solidFill>
                <a:schemeClr val="bg1"/>
              </a:solidFill>
              <a:latin typeface="Courier New"/>
              <a:cs typeface="Courier New"/>
            </a:endParaRPr>
          </a:p>
          <a:p>
            <a:endParaRPr lang="en-US" sz="2400" dirty="0">
              <a:solidFill>
                <a:schemeClr val="bg1"/>
              </a:solidFill>
              <a:latin typeface="Helvetica Neue"/>
            </a:endParaRPr>
          </a:p>
          <a:p>
            <a:endParaRPr lang="en-US" sz="2400" dirty="0">
              <a:solidFill>
                <a:schemeClr val="bg1"/>
              </a:solidFill>
              <a:ea typeface="Calibri"/>
              <a:cs typeface="Calibri"/>
            </a:endParaRPr>
          </a:p>
        </p:txBody>
      </p:sp>
      <p:sp>
        <p:nvSpPr>
          <p:cNvPr id="11" name="TextBox 10">
            <a:extLst>
              <a:ext uri="{FF2B5EF4-FFF2-40B4-BE49-F238E27FC236}">
                <a16:creationId xmlns:a16="http://schemas.microsoft.com/office/drawing/2014/main" id="{3DA28E10-0A62-924B-BCE0-65EA844A76BE}"/>
              </a:ext>
            </a:extLst>
          </p:cNvPr>
          <p:cNvSpPr txBox="1"/>
          <p:nvPr/>
        </p:nvSpPr>
        <p:spPr>
          <a:xfrm>
            <a:off x="9380349" y="7084663"/>
            <a:ext cx="865192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Helvetica Neue"/>
              </a:rPr>
              <a:t>An Alzheimer's Atlas Scaling Factor (ASF) below or above 1.2 is associated with dementia. The Alzheimer's Atlas Scaling Factor typically ranges around </a:t>
            </a:r>
            <a:r>
              <a:rPr lang="en-US" sz="2400" b="1" dirty="0">
                <a:solidFill>
                  <a:schemeClr val="bg1"/>
                </a:solidFill>
                <a:latin typeface="Helvetica Neue"/>
              </a:rPr>
              <a:t>1.0</a:t>
            </a:r>
            <a:r>
              <a:rPr lang="en-US" sz="2400" dirty="0">
                <a:solidFill>
                  <a:schemeClr val="bg1"/>
                </a:solidFill>
                <a:latin typeface="Helvetica Neue"/>
              </a:rPr>
              <a:t>, with values indicating the degree of scaling needed to fit an individual's MRI to a standard brain template. Significant deviations from 1.0, particularly values below or above 1.2, may be indicative of brain volume abnormalities associated with dementia.</a:t>
            </a:r>
            <a:endParaRPr lang="en-US" sz="2400">
              <a:solidFill>
                <a:schemeClr val="bg1"/>
              </a:solidFill>
              <a:ea typeface="Calibri"/>
              <a:cs typeface="Calibri"/>
            </a:endParaRPr>
          </a:p>
        </p:txBody>
      </p:sp>
    </p:spTree>
    <p:extLst>
      <p:ext uri="{BB962C8B-B14F-4D97-AF65-F5344CB8AC3E}">
        <p14:creationId xmlns:p14="http://schemas.microsoft.com/office/powerpoint/2010/main" val="1452242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9" name="TextBox 9"/>
          <p:cNvSpPr txBox="1"/>
          <p:nvPr/>
        </p:nvSpPr>
        <p:spPr>
          <a:xfrm>
            <a:off x="2676589" y="679740"/>
            <a:ext cx="9697258" cy="1600438"/>
          </a:xfrm>
          <a:prstGeom prst="rect">
            <a:avLst/>
          </a:prstGeom>
        </p:spPr>
        <p:txBody>
          <a:bodyPr wrap="square" lIns="0" tIns="0" rIns="0" bIns="0" rtlCol="0" anchor="t">
            <a:spAutoFit/>
          </a:bodyPr>
          <a:lstStyle/>
          <a:p>
            <a:pPr algn="ctr"/>
            <a:r>
              <a:rPr lang="en-US" sz="5400" b="1" spc="175" dirty="0">
                <a:solidFill>
                  <a:schemeClr val="bg1"/>
                </a:solidFill>
                <a:latin typeface="Calibri"/>
                <a:ea typeface="Calibri"/>
                <a:cs typeface="Arial"/>
              </a:rPr>
              <a:t>Heat Map of Variables</a:t>
            </a:r>
          </a:p>
          <a:p>
            <a:pPr algn="l">
              <a:lnSpc>
                <a:spcPts val="6049"/>
              </a:lnSpc>
            </a:pPr>
            <a:endParaRPr lang="en-US" sz="5450" spc="175" dirty="0">
              <a:solidFill>
                <a:srgbClr val="000000"/>
              </a:solidFill>
              <a:latin typeface="Days"/>
            </a:endParaRPr>
          </a:p>
        </p:txBody>
      </p:sp>
      <p:pic>
        <p:nvPicPr>
          <p:cNvPr id="5" name="Picture 4">
            <a:extLst>
              <a:ext uri="{FF2B5EF4-FFF2-40B4-BE49-F238E27FC236}">
                <a16:creationId xmlns:a16="http://schemas.microsoft.com/office/drawing/2014/main" id="{321BF5CD-3585-A613-39FD-A8B335FE5881}"/>
              </a:ext>
            </a:extLst>
          </p:cNvPr>
          <p:cNvPicPr>
            <a:picLocks noChangeAspect="1"/>
          </p:cNvPicPr>
          <p:nvPr/>
        </p:nvPicPr>
        <p:blipFill>
          <a:blip r:embed="rId3"/>
          <a:stretch>
            <a:fillRect/>
          </a:stretch>
        </p:blipFill>
        <p:spPr>
          <a:xfrm>
            <a:off x="9142951" y="2242250"/>
            <a:ext cx="7867488" cy="6306195"/>
          </a:xfrm>
          <a:prstGeom prst="rect">
            <a:avLst/>
          </a:prstGeom>
        </p:spPr>
      </p:pic>
      <p:sp>
        <p:nvSpPr>
          <p:cNvPr id="3" name="TextBox 1">
            <a:extLst>
              <a:ext uri="{FF2B5EF4-FFF2-40B4-BE49-F238E27FC236}">
                <a16:creationId xmlns:a16="http://schemas.microsoft.com/office/drawing/2014/main" id="{53A3E5B4-3E68-1D59-1AC8-05746DDEEFA5}"/>
              </a:ext>
            </a:extLst>
          </p:cNvPr>
          <p:cNvSpPr txBox="1"/>
          <p:nvPr/>
        </p:nvSpPr>
        <p:spPr>
          <a:xfrm>
            <a:off x="749085" y="3022169"/>
            <a:ext cx="7703948" cy="22467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2800" dirty="0">
                <a:solidFill>
                  <a:schemeClr val="bg1"/>
                </a:solidFill>
                <a:cs typeface="Arial"/>
              </a:rPr>
              <a:t>Explains the correlation of all numerical features.</a:t>
            </a:r>
            <a:endParaRPr lang="en-US" sz="2800" dirty="0">
              <a:solidFill>
                <a:schemeClr val="bg1"/>
              </a:solidFill>
              <a:ea typeface="Calibri"/>
              <a:cs typeface="Arial"/>
            </a:endParaRPr>
          </a:p>
          <a:p>
            <a:pPr marL="285750" indent="-285750">
              <a:buFont typeface="Arial"/>
              <a:buChar char="•"/>
            </a:pPr>
            <a:endParaRPr lang="en-US" sz="2800" dirty="0">
              <a:solidFill>
                <a:schemeClr val="bg1"/>
              </a:solidFill>
              <a:ea typeface="Calibri"/>
              <a:cs typeface="Arial"/>
            </a:endParaRPr>
          </a:p>
          <a:p>
            <a:pPr marL="285750" indent="-285750">
              <a:buFont typeface="Arial"/>
              <a:buChar char="•"/>
            </a:pPr>
            <a:r>
              <a:rPr lang="en-US" sz="2800" dirty="0">
                <a:solidFill>
                  <a:schemeClr val="bg1"/>
                </a:solidFill>
                <a:cs typeface="Arial"/>
              </a:rPr>
              <a:t>Also we can identify if any two independent features are corelated to each other.ie., Multicollinearity.</a:t>
            </a:r>
            <a:endParaRPr lang="en-US" sz="2800" dirty="0">
              <a:solidFill>
                <a:schemeClr val="bg1"/>
              </a:solidFill>
              <a:ea typeface="Calibri"/>
              <a:cs typeface="Arial"/>
            </a:endParaRPr>
          </a:p>
        </p:txBody>
      </p:sp>
    </p:spTree>
    <p:extLst>
      <p:ext uri="{BB962C8B-B14F-4D97-AF65-F5344CB8AC3E}">
        <p14:creationId xmlns:p14="http://schemas.microsoft.com/office/powerpoint/2010/main" val="57194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9" name="TextBox 9"/>
          <p:cNvSpPr txBox="1"/>
          <p:nvPr/>
        </p:nvSpPr>
        <p:spPr>
          <a:xfrm>
            <a:off x="913657" y="776604"/>
            <a:ext cx="5473970" cy="774700"/>
          </a:xfrm>
          <a:prstGeom prst="rect">
            <a:avLst/>
          </a:prstGeom>
        </p:spPr>
        <p:txBody>
          <a:bodyPr lIns="0" tIns="0" rIns="0" bIns="0" rtlCol="0" anchor="t">
            <a:spAutoFit/>
          </a:bodyPr>
          <a:lstStyle/>
          <a:p>
            <a:pPr algn="l">
              <a:lnSpc>
                <a:spcPts val="6049"/>
              </a:lnSpc>
            </a:pPr>
            <a:r>
              <a:rPr lang="en-US" sz="5499" spc="175" dirty="0">
                <a:solidFill>
                  <a:srgbClr val="000000"/>
                </a:solidFill>
                <a:latin typeface="Days"/>
              </a:rPr>
              <a:t>Market</a:t>
            </a:r>
          </a:p>
        </p:txBody>
      </p:sp>
      <p:pic>
        <p:nvPicPr>
          <p:cNvPr id="3" name="Picture 2">
            <a:extLst>
              <a:ext uri="{FF2B5EF4-FFF2-40B4-BE49-F238E27FC236}">
                <a16:creationId xmlns:a16="http://schemas.microsoft.com/office/drawing/2014/main" id="{3548FBA5-7B50-6574-6067-A3E6AF66649A}"/>
              </a:ext>
            </a:extLst>
          </p:cNvPr>
          <p:cNvPicPr>
            <a:picLocks noChangeAspect="1"/>
          </p:cNvPicPr>
          <p:nvPr/>
        </p:nvPicPr>
        <p:blipFill>
          <a:blip r:embed="rId3"/>
          <a:stretch>
            <a:fillRect/>
          </a:stretch>
        </p:blipFill>
        <p:spPr>
          <a:xfrm>
            <a:off x="6497" y="3877"/>
            <a:ext cx="18284691" cy="10279248"/>
          </a:xfrm>
          <a:prstGeom prst="rect">
            <a:avLst/>
          </a:prstGeom>
        </p:spPr>
      </p:pic>
    </p:spTree>
    <p:extLst>
      <p:ext uri="{BB962C8B-B14F-4D97-AF65-F5344CB8AC3E}">
        <p14:creationId xmlns:p14="http://schemas.microsoft.com/office/powerpoint/2010/main" val="294189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4" name="TextBox 4"/>
          <p:cNvSpPr txBox="1"/>
          <p:nvPr/>
        </p:nvSpPr>
        <p:spPr>
          <a:xfrm>
            <a:off x="768465" y="597475"/>
            <a:ext cx="11442900" cy="1009650"/>
          </a:xfrm>
          <a:prstGeom prst="rect">
            <a:avLst/>
          </a:prstGeom>
        </p:spPr>
        <p:txBody>
          <a:bodyPr lIns="0" tIns="0" rIns="0" bIns="0" rtlCol="0" anchor="t">
            <a:spAutoFit/>
          </a:bodyPr>
          <a:lstStyle/>
          <a:p>
            <a:pPr>
              <a:lnSpc>
                <a:spcPts val="7920"/>
              </a:lnSpc>
            </a:pPr>
            <a:r>
              <a:rPr lang="en-US" sz="6600" spc="264" dirty="0">
                <a:solidFill>
                  <a:srgbClr val="FFFFFF"/>
                </a:solidFill>
                <a:latin typeface="Calibri"/>
                <a:ea typeface="Calibri"/>
                <a:cs typeface="Calibri"/>
              </a:rPr>
              <a:t>Model Building</a:t>
            </a:r>
          </a:p>
        </p:txBody>
      </p:sp>
      <p:sp>
        <p:nvSpPr>
          <p:cNvPr id="5" name="TextBox 5">
            <a:extLst>
              <a:ext uri="{FF2B5EF4-FFF2-40B4-BE49-F238E27FC236}">
                <a16:creationId xmlns:a16="http://schemas.microsoft.com/office/drawing/2014/main" id="{FB0CC495-B541-35EC-0C8C-B4F847C0FCD6}"/>
              </a:ext>
            </a:extLst>
          </p:cNvPr>
          <p:cNvSpPr txBox="1"/>
          <p:nvPr/>
        </p:nvSpPr>
        <p:spPr>
          <a:xfrm>
            <a:off x="1173809" y="1792074"/>
            <a:ext cx="15604084" cy="846385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buChar char="•"/>
            </a:pPr>
            <a:r>
              <a:rPr lang="en-IN" sz="3200" dirty="0">
                <a:solidFill>
                  <a:srgbClr val="ECECEC"/>
                </a:solidFill>
                <a:ea typeface="+mn-lt"/>
                <a:cs typeface="+mn-lt"/>
              </a:rPr>
              <a:t>   Encoding: </a:t>
            </a:r>
            <a:endParaRPr lang="en-US" sz="3200">
              <a:solidFill>
                <a:srgbClr val="ECECEC"/>
              </a:solidFill>
              <a:ea typeface="+mn-lt"/>
              <a:cs typeface="+mn-lt"/>
            </a:endParaRPr>
          </a:p>
          <a:p>
            <a:r>
              <a:rPr lang="en-IN" sz="3200" dirty="0">
                <a:solidFill>
                  <a:srgbClr val="ECECEC"/>
                </a:solidFill>
                <a:ea typeface="+mn-lt"/>
                <a:cs typeface="+mn-lt"/>
              </a:rPr>
              <a:t>Converting categorical variables into numerical representations for machine learning algorithms. </a:t>
            </a:r>
            <a:endParaRPr lang="en-US" sz="3200">
              <a:solidFill>
                <a:srgbClr val="ECECEC"/>
              </a:solidFill>
              <a:ea typeface="+mn-lt"/>
              <a:cs typeface="+mn-lt"/>
            </a:endParaRPr>
          </a:p>
          <a:p>
            <a:endParaRPr lang="en-IN" sz="3200" dirty="0">
              <a:solidFill>
                <a:srgbClr val="ECECEC"/>
              </a:solidFill>
              <a:ea typeface="+mn-lt"/>
              <a:cs typeface="+mn-lt"/>
            </a:endParaRPr>
          </a:p>
          <a:p>
            <a:pPr>
              <a:buFont typeface="Arial" panose="020B0604020202020204" pitchFamily="34" charset="0"/>
              <a:buChar char="•"/>
            </a:pPr>
            <a:r>
              <a:rPr lang="en-IN" sz="3200" dirty="0">
                <a:solidFill>
                  <a:srgbClr val="ECECEC"/>
                </a:solidFill>
                <a:ea typeface="+mn-lt"/>
                <a:cs typeface="+mn-lt"/>
              </a:rPr>
              <a:t>   Splitting the Data Frame: </a:t>
            </a:r>
          </a:p>
          <a:p>
            <a:r>
              <a:rPr lang="en-IN" sz="3200" dirty="0">
                <a:solidFill>
                  <a:srgbClr val="ECECEC"/>
                </a:solidFill>
                <a:ea typeface="+mn-lt"/>
                <a:cs typeface="+mn-lt"/>
              </a:rPr>
              <a:t>Dividing the dataset into 2 data frames independent features and dependent feature i.e., target variable to evaluate </a:t>
            </a:r>
            <a:endParaRPr lang="en-IN" sz="3200">
              <a:ea typeface="Calibri"/>
              <a:cs typeface="Calibri"/>
            </a:endParaRPr>
          </a:p>
          <a:p>
            <a:endParaRPr lang="en-IN" sz="3200" dirty="0">
              <a:solidFill>
                <a:srgbClr val="ECECEC"/>
              </a:solidFill>
              <a:ea typeface="+mn-lt"/>
              <a:cs typeface="+mn-lt"/>
            </a:endParaRPr>
          </a:p>
          <a:p>
            <a:pPr>
              <a:buFont typeface="Arial" panose="020B0604020202020204" pitchFamily="34" charset="0"/>
              <a:buChar char="•"/>
            </a:pPr>
            <a:r>
              <a:rPr lang="en-IN" sz="3200" dirty="0">
                <a:solidFill>
                  <a:srgbClr val="ECECEC"/>
                </a:solidFill>
                <a:ea typeface="+mn-lt"/>
                <a:cs typeface="+mn-lt"/>
              </a:rPr>
              <a:t>   Train test split: </a:t>
            </a:r>
          </a:p>
          <a:p>
            <a:r>
              <a:rPr lang="en-IN" sz="3200" dirty="0">
                <a:solidFill>
                  <a:srgbClr val="ECECEC"/>
                </a:solidFill>
                <a:ea typeface="+mn-lt"/>
                <a:cs typeface="+mn-lt"/>
              </a:rPr>
              <a:t>Dividing the dataset into training and testing sets to evaluate model performance.</a:t>
            </a:r>
            <a:endParaRPr lang="en-IN" sz="3200">
              <a:ea typeface="Calibri"/>
              <a:cs typeface="Arial"/>
            </a:endParaRPr>
          </a:p>
          <a:p>
            <a:pPr>
              <a:buFont typeface="Arial" panose="020B0604020202020204" pitchFamily="34" charset="0"/>
              <a:buChar char="•"/>
            </a:pPr>
            <a:endParaRPr lang="en-IN" sz="3200" dirty="0">
              <a:solidFill>
                <a:srgbClr val="ECECEC"/>
              </a:solidFill>
              <a:ea typeface="+mn-lt"/>
              <a:cs typeface="+mn-lt"/>
            </a:endParaRPr>
          </a:p>
          <a:p>
            <a:pPr>
              <a:buFont typeface="Arial" panose="020B0604020202020204" pitchFamily="34" charset="0"/>
              <a:buChar char="•"/>
            </a:pPr>
            <a:r>
              <a:rPr lang="en-IN" sz="3200" dirty="0">
                <a:solidFill>
                  <a:srgbClr val="ECECEC"/>
                </a:solidFill>
                <a:ea typeface="+mn-lt"/>
                <a:cs typeface="+mn-lt"/>
              </a:rPr>
              <a:t>   Scaling: </a:t>
            </a:r>
          </a:p>
          <a:p>
            <a:r>
              <a:rPr lang="en-IN" sz="3200" dirty="0">
                <a:solidFill>
                  <a:srgbClr val="ECECEC"/>
                </a:solidFill>
                <a:ea typeface="+mn-lt"/>
                <a:cs typeface="+mn-lt"/>
              </a:rPr>
              <a:t>Standardizing numerical features to ensure uniformity and improve model convergence during training.</a:t>
            </a:r>
          </a:p>
          <a:p>
            <a:endParaRPr lang="en-IN" sz="3200" dirty="0">
              <a:solidFill>
                <a:srgbClr val="ECECEC"/>
              </a:solidFill>
              <a:ea typeface="+mn-lt"/>
              <a:cs typeface="+mn-lt"/>
            </a:endParaRPr>
          </a:p>
          <a:p>
            <a:pPr marL="342900" indent="-342900">
              <a:buFont typeface="Arial"/>
              <a:buChar char="•"/>
            </a:pPr>
            <a:r>
              <a:rPr lang="en-IN" sz="3200" dirty="0">
                <a:solidFill>
                  <a:srgbClr val="ECECEC"/>
                </a:solidFill>
                <a:ea typeface="+mn-lt"/>
                <a:cs typeface="+mn-lt"/>
              </a:rPr>
              <a:t>Model Building</a:t>
            </a:r>
          </a:p>
          <a:p>
            <a:endParaRPr lang="en-IN" sz="3200" dirty="0">
              <a:solidFill>
                <a:srgbClr val="ECECEC"/>
              </a:solidFill>
              <a:ea typeface="+mn-lt"/>
              <a:cs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4" name="TextBox 4"/>
          <p:cNvSpPr txBox="1"/>
          <p:nvPr/>
        </p:nvSpPr>
        <p:spPr>
          <a:xfrm>
            <a:off x="613482" y="907441"/>
            <a:ext cx="11442900" cy="1009650"/>
          </a:xfrm>
          <a:prstGeom prst="rect">
            <a:avLst/>
          </a:prstGeom>
        </p:spPr>
        <p:txBody>
          <a:bodyPr lIns="0" tIns="0" rIns="0" bIns="0" rtlCol="0" anchor="t">
            <a:spAutoFit/>
          </a:bodyPr>
          <a:lstStyle/>
          <a:p>
            <a:pPr>
              <a:lnSpc>
                <a:spcPts val="7920"/>
              </a:lnSpc>
            </a:pPr>
            <a:r>
              <a:rPr lang="en-US" sz="6600" spc="264" dirty="0">
                <a:solidFill>
                  <a:srgbClr val="FFFFFF"/>
                </a:solidFill>
                <a:latin typeface="Calibri"/>
                <a:ea typeface="Calibri"/>
                <a:cs typeface="Calibri"/>
              </a:rPr>
              <a:t>Model Building</a:t>
            </a:r>
          </a:p>
        </p:txBody>
      </p:sp>
      <p:sp>
        <p:nvSpPr>
          <p:cNvPr id="6" name="Content Placeholder 2">
            <a:extLst>
              <a:ext uri="{FF2B5EF4-FFF2-40B4-BE49-F238E27FC236}">
                <a16:creationId xmlns:a16="http://schemas.microsoft.com/office/drawing/2014/main" id="{CA23472E-989C-FC5B-8D2D-53D173B3C95E}"/>
              </a:ext>
            </a:extLst>
          </p:cNvPr>
          <p:cNvSpPr>
            <a:spLocks noGrp="1"/>
          </p:cNvSpPr>
          <p:nvPr/>
        </p:nvSpPr>
        <p:spPr>
          <a:xfrm>
            <a:off x="976619" y="2568565"/>
            <a:ext cx="13809527" cy="5995341"/>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bg1"/>
                </a:solidFill>
                <a:latin typeface="+mn-lt"/>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buFont typeface="Arial,Sans-Serif"/>
              <a:buChar char="•"/>
            </a:pPr>
            <a:r>
              <a:rPr lang="en-US" sz="3200" dirty="0">
                <a:cs typeface="Arial"/>
              </a:rPr>
              <a:t>Logistic Regression:</a:t>
            </a:r>
            <a:endParaRPr lang="en-US" sz="3200" dirty="0">
              <a:ea typeface="Calibri"/>
              <a:cs typeface="Arial"/>
            </a:endParaRPr>
          </a:p>
          <a:p>
            <a:pPr marL="228600" indent="-228600">
              <a:buFont typeface="Arial,Sans-Serif"/>
              <a:buChar char="•"/>
            </a:pPr>
            <a:r>
              <a:rPr lang="en-US" sz="3200" dirty="0">
                <a:cs typeface="Arial"/>
              </a:rPr>
              <a:t>Decision Tree</a:t>
            </a:r>
            <a:endParaRPr lang="en-US" sz="3200" dirty="0">
              <a:ea typeface="Calibri"/>
              <a:cs typeface="Arial"/>
            </a:endParaRPr>
          </a:p>
          <a:p>
            <a:pPr marL="228600" indent="-228600">
              <a:buFont typeface="Arial,Sans-Serif"/>
              <a:buChar char="•"/>
            </a:pPr>
            <a:r>
              <a:rPr lang="en-US" sz="3200" dirty="0">
                <a:cs typeface="Arial"/>
              </a:rPr>
              <a:t>Random Forest</a:t>
            </a:r>
            <a:endParaRPr lang="en-US" sz="3200" dirty="0">
              <a:ea typeface="Calibri"/>
              <a:cs typeface="Arial"/>
            </a:endParaRPr>
          </a:p>
          <a:p>
            <a:pPr marL="228600" indent="-228600">
              <a:buFont typeface="Arial,Sans-Serif"/>
              <a:buChar char="•"/>
            </a:pPr>
            <a:endParaRPr lang="en-US" sz="3200" dirty="0">
              <a:ea typeface="Calibri"/>
              <a:cs typeface="Arial"/>
            </a:endParaRPr>
          </a:p>
          <a:p>
            <a:pPr marL="228600" indent="-228600">
              <a:buFont typeface="Arial,Sans-Serif"/>
              <a:buChar char="•"/>
            </a:pPr>
            <a:r>
              <a:rPr lang="en-US" sz="3600" b="1" u="sng" dirty="0">
                <a:cs typeface="Arial"/>
              </a:rPr>
              <a:t>Evaluation matrix:</a:t>
            </a:r>
            <a:endParaRPr lang="en-US" sz="3600" b="1" u="sng">
              <a:ea typeface="Calibri"/>
              <a:cs typeface="Arial"/>
            </a:endParaRPr>
          </a:p>
          <a:p>
            <a:pPr marL="228600" indent="-228600">
              <a:buFont typeface="Arial,Sans-Serif"/>
              <a:buChar char="•"/>
            </a:pPr>
            <a:r>
              <a:rPr lang="en-US" sz="3200" dirty="0">
                <a:cs typeface="Arial"/>
              </a:rPr>
              <a:t>Accuracy</a:t>
            </a:r>
            <a:endParaRPr lang="en-US" sz="3200" dirty="0">
              <a:ea typeface="Calibri"/>
              <a:cs typeface="Arial"/>
            </a:endParaRPr>
          </a:p>
          <a:p>
            <a:pPr marL="228600" indent="-228600">
              <a:buFont typeface="Arial,Sans-Serif"/>
              <a:buChar char="•"/>
            </a:pPr>
            <a:r>
              <a:rPr lang="en-US" sz="3200" dirty="0">
                <a:cs typeface="Arial"/>
              </a:rPr>
              <a:t>Precision</a:t>
            </a:r>
            <a:endParaRPr lang="en-US" sz="3200" dirty="0">
              <a:ea typeface="Calibri"/>
              <a:cs typeface="Arial"/>
            </a:endParaRPr>
          </a:p>
          <a:p>
            <a:pPr marL="228600" indent="-228600">
              <a:buFont typeface="Arial,Sans-Serif"/>
              <a:buChar char="•"/>
            </a:pPr>
            <a:r>
              <a:rPr lang="en-US" sz="3200" dirty="0">
                <a:cs typeface="Arial"/>
              </a:rPr>
              <a:t>ROC - FPR, TPR, Threshold</a:t>
            </a:r>
            <a:endParaRPr lang="en-US" sz="3200" dirty="0">
              <a:ea typeface="Calibri"/>
              <a:cs typeface="Arial"/>
            </a:endParaRPr>
          </a:p>
          <a:p>
            <a:pPr marL="228600" indent="-228600">
              <a:buFont typeface="Arial,Sans-Serif"/>
              <a:buChar char="•"/>
            </a:pPr>
            <a:r>
              <a:rPr lang="en-US" sz="3200" dirty="0">
                <a:cs typeface="Arial"/>
              </a:rPr>
              <a:t>AUC</a:t>
            </a:r>
            <a:endParaRPr lang="en-US" sz="3200" dirty="0">
              <a:ea typeface="Calibri"/>
              <a:cs typeface="Arial"/>
            </a:endParaRPr>
          </a:p>
          <a:p>
            <a:pPr marL="228600" indent="-228600">
              <a:buFont typeface="Arial,Sans-Serif"/>
              <a:buChar char="•"/>
            </a:pPr>
            <a:r>
              <a:rPr lang="en-US" sz="3200" dirty="0">
                <a:cs typeface="Arial"/>
              </a:rPr>
              <a:t>Confusion Matrix</a:t>
            </a:r>
            <a:endParaRPr lang="en-US" sz="3200" dirty="0">
              <a:ea typeface="Calibri"/>
              <a:cs typeface="Arial"/>
            </a:endParaRPr>
          </a:p>
          <a:p>
            <a:pPr marL="228600" indent="-228600">
              <a:buFont typeface="Arial,Sans-Serif"/>
              <a:buChar char="•"/>
            </a:pPr>
            <a:r>
              <a:rPr lang="en-US" sz="3200" dirty="0">
                <a:cs typeface="Arial"/>
              </a:rPr>
              <a:t>Classification report</a:t>
            </a:r>
            <a:endParaRPr lang="en-US" sz="3200" dirty="0">
              <a:ea typeface="Calibri"/>
              <a:cs typeface="Arial"/>
            </a:endParaRPr>
          </a:p>
        </p:txBody>
      </p:sp>
      <p:pic>
        <p:nvPicPr>
          <p:cNvPr id="8" name="Picture 7">
            <a:extLst>
              <a:ext uri="{FF2B5EF4-FFF2-40B4-BE49-F238E27FC236}">
                <a16:creationId xmlns:a16="http://schemas.microsoft.com/office/drawing/2014/main" id="{D31F6410-3F0D-6783-486F-3345F0B4C5CF}"/>
              </a:ext>
            </a:extLst>
          </p:cNvPr>
          <p:cNvPicPr>
            <a:picLocks noChangeAspect="1"/>
          </p:cNvPicPr>
          <p:nvPr/>
        </p:nvPicPr>
        <p:blipFill rotWithShape="1">
          <a:blip r:embed="rId3"/>
          <a:srcRect l="106" t="-9625" r="45445" b="181"/>
          <a:stretch/>
        </p:blipFill>
        <p:spPr>
          <a:xfrm>
            <a:off x="6703017" y="-1068278"/>
            <a:ext cx="11584988" cy="11347601"/>
          </a:xfrm>
          <a:prstGeom prst="rect">
            <a:avLst/>
          </a:prstGeom>
        </p:spPr>
      </p:pic>
    </p:spTree>
    <p:extLst>
      <p:ext uri="{BB962C8B-B14F-4D97-AF65-F5344CB8AC3E}">
        <p14:creationId xmlns:p14="http://schemas.microsoft.com/office/powerpoint/2010/main" val="1436867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5561278" y="157588"/>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5353877" y="-2307006"/>
            <a:ext cx="11245538" cy="15164218"/>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682C61"/>
            </a:solidFill>
          </p:spPr>
        </p:sp>
        <p:sp>
          <p:nvSpPr>
            <p:cNvPr id="5" name="TextBox 5"/>
            <p:cNvSpPr txBox="1"/>
            <p:nvPr/>
          </p:nvSpPr>
          <p:spPr>
            <a:xfrm>
              <a:off x="0" y="19050"/>
              <a:ext cx="2961788" cy="2556373"/>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488525" y="8289279"/>
            <a:ext cx="15156557" cy="0"/>
          </a:xfrm>
          <a:prstGeom prst="line">
            <a:avLst/>
          </a:prstGeom>
          <a:ln w="76200" cap="flat">
            <a:solidFill>
              <a:srgbClr val="212357"/>
            </a:solidFill>
            <a:prstDash val="solid"/>
            <a:headEnd type="none" w="sm" len="sm"/>
            <a:tailEnd type="none" w="sm" len="sm"/>
          </a:ln>
        </p:spPr>
      </p:sp>
      <p:sp>
        <p:nvSpPr>
          <p:cNvPr id="8" name="TextBox 8"/>
          <p:cNvSpPr txBox="1"/>
          <p:nvPr/>
        </p:nvSpPr>
        <p:spPr>
          <a:xfrm>
            <a:off x="4737688" y="1321939"/>
            <a:ext cx="6899678" cy="774700"/>
          </a:xfrm>
          <a:prstGeom prst="rect">
            <a:avLst/>
          </a:prstGeom>
        </p:spPr>
        <p:txBody>
          <a:bodyPr lIns="0" tIns="0" rIns="0" bIns="0" rtlCol="0" anchor="t">
            <a:spAutoFit/>
          </a:bodyPr>
          <a:lstStyle/>
          <a:p>
            <a:pPr algn="just">
              <a:lnSpc>
                <a:spcPts val="6049"/>
              </a:lnSpc>
            </a:pPr>
            <a:r>
              <a:rPr lang="en-US" sz="5450" spc="175" dirty="0">
                <a:solidFill>
                  <a:srgbClr val="FFFFFF"/>
                </a:solidFill>
                <a:latin typeface="Days"/>
              </a:rPr>
              <a:t>Introduction</a:t>
            </a:r>
            <a:endParaRPr lang="en-US" sz="5499" spc="175" dirty="0">
              <a:solidFill>
                <a:srgbClr val="FFFFFF"/>
              </a:solidFill>
              <a:latin typeface="Days"/>
            </a:endParaRPr>
          </a:p>
        </p:txBody>
      </p:sp>
      <p:sp>
        <p:nvSpPr>
          <p:cNvPr id="9" name="TextBox 9"/>
          <p:cNvSpPr txBox="1"/>
          <p:nvPr/>
        </p:nvSpPr>
        <p:spPr>
          <a:xfrm>
            <a:off x="5677273" y="2569600"/>
            <a:ext cx="12225179" cy="5619167"/>
          </a:xfrm>
          <a:prstGeom prst="rect">
            <a:avLst/>
          </a:prstGeom>
        </p:spPr>
        <p:txBody>
          <a:bodyPr wrap="square" lIns="0" tIns="0" rIns="0" bIns="0" rtlCol="0" anchor="t">
            <a:spAutoFit/>
          </a:bodyPr>
          <a:lstStyle/>
          <a:p>
            <a:r>
              <a:rPr lang="en-US" sz="3600" dirty="0">
                <a:solidFill>
                  <a:schemeClr val="bg1"/>
                </a:solidFill>
                <a:ea typeface="+mn-lt"/>
                <a:cs typeface="+mn-lt"/>
              </a:rPr>
              <a:t>Alzheimer’s disease (AD) is characterized by the accumulation of amyloid plaques and neurofibrillary tangles in the brain, leading to progressive neuronal damage and cognitive decline. Symptoms often begin with memory loss and confusion, eventually impacting language, reasoning, and daily functioning. Despite extensive research, there is currently no cure for AD, making early detection and management critical for improving patient outcomes.</a:t>
            </a:r>
          </a:p>
          <a:p>
            <a:br>
              <a:rPr lang="en-US" dirty="0"/>
            </a:br>
            <a:endParaRPr lang="en-US" sz="3600">
              <a:solidFill>
                <a:schemeClr val="bg1"/>
              </a:solidFill>
              <a:ea typeface="Calibri"/>
              <a:cs typeface="Calibri"/>
            </a:endParaRPr>
          </a:p>
          <a:p>
            <a:pPr algn="l">
              <a:lnSpc>
                <a:spcPts val="2646"/>
              </a:lnSpc>
            </a:pPr>
            <a:endParaRPr lang="en-US" sz="3600" dirty="0">
              <a:solidFill>
                <a:schemeClr val="bg1"/>
              </a:solidFill>
              <a:latin typeface="Open Sauce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4" name="TextBox 4"/>
          <p:cNvSpPr txBox="1"/>
          <p:nvPr/>
        </p:nvSpPr>
        <p:spPr>
          <a:xfrm>
            <a:off x="3236" y="248763"/>
            <a:ext cx="6367206" cy="1932132"/>
          </a:xfrm>
          <a:prstGeom prst="rect">
            <a:avLst/>
          </a:prstGeom>
        </p:spPr>
        <p:txBody>
          <a:bodyPr wrap="square" lIns="0" tIns="0" rIns="0" bIns="0" rtlCol="0" anchor="t">
            <a:spAutoFit/>
          </a:bodyPr>
          <a:lstStyle/>
          <a:p>
            <a:pPr algn="ctr">
              <a:lnSpc>
                <a:spcPts val="7920"/>
              </a:lnSpc>
            </a:pPr>
            <a:r>
              <a:rPr lang="en-US" sz="5400" spc="264" dirty="0">
                <a:solidFill>
                  <a:srgbClr val="FFFFFF"/>
                </a:solidFill>
                <a:latin typeface="Open Sauce Medium"/>
              </a:rPr>
              <a:t>Logistic Regression</a:t>
            </a:r>
          </a:p>
        </p:txBody>
      </p:sp>
      <p:sp>
        <p:nvSpPr>
          <p:cNvPr id="5" name="TextBox 4">
            <a:extLst>
              <a:ext uri="{FF2B5EF4-FFF2-40B4-BE49-F238E27FC236}">
                <a16:creationId xmlns:a16="http://schemas.microsoft.com/office/drawing/2014/main" id="{C1C60050-FBC5-D866-BB40-0486FAE372A8}"/>
              </a:ext>
            </a:extLst>
          </p:cNvPr>
          <p:cNvSpPr txBox="1"/>
          <p:nvPr/>
        </p:nvSpPr>
        <p:spPr>
          <a:xfrm>
            <a:off x="11917557" y="248762"/>
            <a:ext cx="6367206" cy="1950662"/>
          </a:xfrm>
          <a:prstGeom prst="rect">
            <a:avLst/>
          </a:prstGeom>
        </p:spPr>
        <p:txBody>
          <a:bodyPr wrap="square" lIns="0" tIns="0" rIns="0" bIns="0" rtlCol="0" anchor="t">
            <a:spAutoFit/>
          </a:bodyPr>
          <a:lstStyle/>
          <a:p>
            <a:pPr algn="ctr">
              <a:lnSpc>
                <a:spcPts val="7920"/>
              </a:lnSpc>
            </a:pPr>
            <a:r>
              <a:rPr lang="en-US" sz="5400" spc="264" dirty="0">
                <a:solidFill>
                  <a:srgbClr val="FFFFFF"/>
                </a:solidFill>
                <a:latin typeface="Open Sauce Medium"/>
              </a:rPr>
              <a:t>Random </a:t>
            </a:r>
            <a:endParaRPr lang="en-US" dirty="0">
              <a:solidFill>
                <a:srgbClr val="000000"/>
              </a:solidFill>
              <a:latin typeface="Calibri"/>
              <a:ea typeface="Calibri"/>
              <a:cs typeface="Calibri"/>
            </a:endParaRPr>
          </a:p>
          <a:p>
            <a:pPr algn="ctr">
              <a:lnSpc>
                <a:spcPts val="7920"/>
              </a:lnSpc>
            </a:pPr>
            <a:r>
              <a:rPr lang="en-US" sz="5400" spc="264" dirty="0">
                <a:solidFill>
                  <a:srgbClr val="FFFFFF"/>
                </a:solidFill>
                <a:latin typeface="Open Sauce Medium"/>
              </a:rPr>
              <a:t>Forest</a:t>
            </a:r>
            <a:endParaRPr lang="en-US" dirty="0">
              <a:ea typeface="Calibri"/>
              <a:cs typeface="Calibri"/>
            </a:endParaRPr>
          </a:p>
        </p:txBody>
      </p:sp>
      <p:sp>
        <p:nvSpPr>
          <p:cNvPr id="6" name="TextBox 4">
            <a:extLst>
              <a:ext uri="{FF2B5EF4-FFF2-40B4-BE49-F238E27FC236}">
                <a16:creationId xmlns:a16="http://schemas.microsoft.com/office/drawing/2014/main" id="{FD7F8A1B-722B-5D05-C33C-94A1BF03D0BB}"/>
              </a:ext>
            </a:extLst>
          </p:cNvPr>
          <p:cNvSpPr txBox="1"/>
          <p:nvPr/>
        </p:nvSpPr>
        <p:spPr>
          <a:xfrm>
            <a:off x="6202558" y="248762"/>
            <a:ext cx="6367206" cy="1950662"/>
          </a:xfrm>
          <a:prstGeom prst="rect">
            <a:avLst/>
          </a:prstGeom>
        </p:spPr>
        <p:txBody>
          <a:bodyPr wrap="square" lIns="0" tIns="0" rIns="0" bIns="0" rtlCol="0" anchor="t">
            <a:spAutoFit/>
          </a:bodyPr>
          <a:lstStyle/>
          <a:p>
            <a:pPr algn="ctr">
              <a:lnSpc>
                <a:spcPts val="7920"/>
              </a:lnSpc>
            </a:pPr>
            <a:r>
              <a:rPr lang="en-US" sz="5400" spc="264">
                <a:solidFill>
                  <a:srgbClr val="FFFFFF"/>
                </a:solidFill>
                <a:latin typeface="Open Sauce Medium"/>
              </a:rPr>
              <a:t>Decision</a:t>
            </a:r>
            <a:endParaRPr lang="en-US"/>
          </a:p>
          <a:p>
            <a:pPr algn="ctr">
              <a:lnSpc>
                <a:spcPts val="7920"/>
              </a:lnSpc>
            </a:pPr>
            <a:r>
              <a:rPr lang="en-US" sz="5400" spc="264" dirty="0">
                <a:solidFill>
                  <a:srgbClr val="FFFFFF"/>
                </a:solidFill>
                <a:latin typeface="Open Sauce Medium"/>
              </a:rPr>
              <a:t> Tree</a:t>
            </a:r>
            <a:endParaRPr lang="en-US"/>
          </a:p>
        </p:txBody>
      </p:sp>
      <p:pic>
        <p:nvPicPr>
          <p:cNvPr id="7" name="Picture 6">
            <a:extLst>
              <a:ext uri="{FF2B5EF4-FFF2-40B4-BE49-F238E27FC236}">
                <a16:creationId xmlns:a16="http://schemas.microsoft.com/office/drawing/2014/main" id="{DD45A852-D58C-F2DC-E59B-473E50EDEA23}"/>
              </a:ext>
            </a:extLst>
          </p:cNvPr>
          <p:cNvPicPr>
            <a:picLocks noChangeAspect="1"/>
          </p:cNvPicPr>
          <p:nvPr/>
        </p:nvPicPr>
        <p:blipFill>
          <a:blip r:embed="rId3"/>
          <a:stretch>
            <a:fillRect/>
          </a:stretch>
        </p:blipFill>
        <p:spPr>
          <a:xfrm>
            <a:off x="1358039" y="2569813"/>
            <a:ext cx="3657600" cy="3771900"/>
          </a:xfrm>
          <a:prstGeom prst="rect">
            <a:avLst/>
          </a:prstGeom>
        </p:spPr>
      </p:pic>
      <p:pic>
        <p:nvPicPr>
          <p:cNvPr id="8" name="Picture 7">
            <a:extLst>
              <a:ext uri="{FF2B5EF4-FFF2-40B4-BE49-F238E27FC236}">
                <a16:creationId xmlns:a16="http://schemas.microsoft.com/office/drawing/2014/main" id="{E556B7B2-98BF-5A9F-67BB-C5B9E9FE2370}"/>
              </a:ext>
            </a:extLst>
          </p:cNvPr>
          <p:cNvPicPr>
            <a:picLocks noChangeAspect="1"/>
          </p:cNvPicPr>
          <p:nvPr/>
        </p:nvPicPr>
        <p:blipFill>
          <a:blip r:embed="rId4"/>
          <a:stretch>
            <a:fillRect/>
          </a:stretch>
        </p:blipFill>
        <p:spPr>
          <a:xfrm>
            <a:off x="7595461" y="2569813"/>
            <a:ext cx="3581400" cy="3771900"/>
          </a:xfrm>
          <a:prstGeom prst="rect">
            <a:avLst/>
          </a:prstGeom>
        </p:spPr>
      </p:pic>
      <p:pic>
        <p:nvPicPr>
          <p:cNvPr id="9" name="Picture 8">
            <a:extLst>
              <a:ext uri="{FF2B5EF4-FFF2-40B4-BE49-F238E27FC236}">
                <a16:creationId xmlns:a16="http://schemas.microsoft.com/office/drawing/2014/main" id="{0FFEF302-DD38-D12D-3C09-3C5D34F4A4FC}"/>
              </a:ext>
            </a:extLst>
          </p:cNvPr>
          <p:cNvPicPr>
            <a:picLocks noChangeAspect="1"/>
          </p:cNvPicPr>
          <p:nvPr/>
        </p:nvPicPr>
        <p:blipFill>
          <a:blip r:embed="rId5"/>
          <a:stretch>
            <a:fillRect/>
          </a:stretch>
        </p:blipFill>
        <p:spPr>
          <a:xfrm>
            <a:off x="13620428" y="2569813"/>
            <a:ext cx="3581400" cy="3771900"/>
          </a:xfrm>
          <a:prstGeom prst="rect">
            <a:avLst/>
          </a:prstGeom>
        </p:spPr>
      </p:pic>
      <p:pic>
        <p:nvPicPr>
          <p:cNvPr id="11" name="Picture 10">
            <a:extLst>
              <a:ext uri="{FF2B5EF4-FFF2-40B4-BE49-F238E27FC236}">
                <a16:creationId xmlns:a16="http://schemas.microsoft.com/office/drawing/2014/main" id="{D382A1D5-7787-2C01-F93D-62660BFB303E}"/>
              </a:ext>
            </a:extLst>
          </p:cNvPr>
          <p:cNvPicPr>
            <a:picLocks noChangeAspect="1"/>
          </p:cNvPicPr>
          <p:nvPr/>
        </p:nvPicPr>
        <p:blipFill rotWithShape="1">
          <a:blip r:embed="rId6"/>
          <a:srcRect l="22564" t="64576" r="70233" b="28195"/>
          <a:stretch/>
        </p:blipFill>
        <p:spPr>
          <a:xfrm>
            <a:off x="8407831" y="6489915"/>
            <a:ext cx="1472350" cy="955572"/>
          </a:xfrm>
          <a:prstGeom prst="rect">
            <a:avLst/>
          </a:prstGeom>
        </p:spPr>
      </p:pic>
      <p:pic>
        <p:nvPicPr>
          <p:cNvPr id="12" name="Picture 11">
            <a:extLst>
              <a:ext uri="{FF2B5EF4-FFF2-40B4-BE49-F238E27FC236}">
                <a16:creationId xmlns:a16="http://schemas.microsoft.com/office/drawing/2014/main" id="{231EC0A0-506F-9325-0D23-5567969B85AC}"/>
              </a:ext>
            </a:extLst>
          </p:cNvPr>
          <p:cNvPicPr>
            <a:picLocks noChangeAspect="1"/>
          </p:cNvPicPr>
          <p:nvPr/>
        </p:nvPicPr>
        <p:blipFill rotWithShape="1">
          <a:blip r:embed="rId7"/>
          <a:srcRect l="23411" t="56102" r="69809" b="36102"/>
          <a:stretch/>
        </p:blipFill>
        <p:spPr>
          <a:xfrm>
            <a:off x="2198822" y="6489916"/>
            <a:ext cx="1433598" cy="988027"/>
          </a:xfrm>
          <a:prstGeom prst="rect">
            <a:avLst/>
          </a:prstGeom>
        </p:spPr>
      </p:pic>
      <p:pic>
        <p:nvPicPr>
          <p:cNvPr id="14" name="Picture 13">
            <a:extLst>
              <a:ext uri="{FF2B5EF4-FFF2-40B4-BE49-F238E27FC236}">
                <a16:creationId xmlns:a16="http://schemas.microsoft.com/office/drawing/2014/main" id="{11734FAA-C60D-0ED7-5C16-0C6BCAF8D577}"/>
              </a:ext>
            </a:extLst>
          </p:cNvPr>
          <p:cNvPicPr>
            <a:picLocks noChangeAspect="1"/>
          </p:cNvPicPr>
          <p:nvPr/>
        </p:nvPicPr>
        <p:blipFill rotWithShape="1">
          <a:blip r:embed="rId8"/>
          <a:srcRect l="23623" t="49873" r="69385" b="43220"/>
          <a:stretch/>
        </p:blipFill>
        <p:spPr>
          <a:xfrm>
            <a:off x="14733076" y="6492337"/>
            <a:ext cx="1365806" cy="898424"/>
          </a:xfrm>
          <a:prstGeom prst="rect">
            <a:avLst/>
          </a:prstGeom>
        </p:spPr>
      </p:pic>
      <p:sp>
        <p:nvSpPr>
          <p:cNvPr id="15" name="TextBox 14">
            <a:extLst>
              <a:ext uri="{FF2B5EF4-FFF2-40B4-BE49-F238E27FC236}">
                <a16:creationId xmlns:a16="http://schemas.microsoft.com/office/drawing/2014/main" id="{0B8F8113-7E14-A4A8-CB5F-6F2261C45659}"/>
              </a:ext>
            </a:extLst>
          </p:cNvPr>
          <p:cNvSpPr txBox="1"/>
          <p:nvPr/>
        </p:nvSpPr>
        <p:spPr>
          <a:xfrm>
            <a:off x="222788" y="7710406"/>
            <a:ext cx="5928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ea typeface="+mn-lt"/>
                <a:cs typeface="+mn-lt"/>
              </a:rPr>
              <a:t>Accuracy train: 0.6616541353383458</a:t>
            </a:r>
            <a:endParaRPr lang="en-US" sz="4000" dirty="0">
              <a:solidFill>
                <a:schemeClr val="bg1"/>
              </a:solidFill>
              <a:ea typeface="Calibri"/>
              <a:cs typeface="Calibri"/>
            </a:endParaRPr>
          </a:p>
          <a:p>
            <a:r>
              <a:rPr lang="en-US" sz="2400" dirty="0">
                <a:solidFill>
                  <a:schemeClr val="bg1"/>
                </a:solidFill>
                <a:ea typeface="+mn-lt"/>
                <a:cs typeface="+mn-lt"/>
              </a:rPr>
              <a:t>Accuracy test: 0.6491228070175439</a:t>
            </a:r>
            <a:endParaRPr lang="en-US" sz="2400" dirty="0">
              <a:solidFill>
                <a:schemeClr val="bg1"/>
              </a:solidFill>
              <a:ea typeface="Calibri"/>
              <a:cs typeface="Calibri"/>
            </a:endParaRPr>
          </a:p>
        </p:txBody>
      </p:sp>
      <p:sp>
        <p:nvSpPr>
          <p:cNvPr id="17" name="TextBox 16">
            <a:extLst>
              <a:ext uri="{FF2B5EF4-FFF2-40B4-BE49-F238E27FC236}">
                <a16:creationId xmlns:a16="http://schemas.microsoft.com/office/drawing/2014/main" id="{7B2AB4DF-E421-6760-404A-29BE8DB48C85}"/>
              </a:ext>
            </a:extLst>
          </p:cNvPr>
          <p:cNvSpPr txBox="1"/>
          <p:nvPr/>
        </p:nvSpPr>
        <p:spPr>
          <a:xfrm>
            <a:off x="12456762" y="7710405"/>
            <a:ext cx="592809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ea typeface="+mn-lt"/>
                <a:cs typeface="+mn-lt"/>
              </a:rPr>
              <a:t>Accu</a:t>
            </a:r>
            <a:r>
              <a:rPr lang="en-US" sz="2400" dirty="0">
                <a:solidFill>
                  <a:schemeClr val="bg1"/>
                </a:solidFill>
                <a:ea typeface="+mn-lt"/>
                <a:cs typeface="+mn-lt"/>
              </a:rPr>
              <a:t>racy train: 0.9598997493734336</a:t>
            </a:r>
          </a:p>
          <a:p>
            <a:r>
              <a:rPr lang="en-US" sz="2400" dirty="0">
                <a:solidFill>
                  <a:schemeClr val="bg1"/>
                </a:solidFill>
                <a:ea typeface="+mn-lt"/>
                <a:cs typeface="+mn-lt"/>
              </a:rPr>
              <a:t>Accuracy test: 0.783625730994152</a:t>
            </a:r>
          </a:p>
          <a:p>
            <a:endParaRPr lang="en-US" sz="2400" dirty="0">
              <a:solidFill>
                <a:schemeClr val="bg1"/>
              </a:solidFill>
              <a:ea typeface="+mn-lt"/>
              <a:cs typeface="+mn-lt"/>
            </a:endParaRPr>
          </a:p>
          <a:p>
            <a:endParaRPr lang="en-US" sz="2400" dirty="0">
              <a:solidFill>
                <a:schemeClr val="bg1"/>
              </a:solidFill>
              <a:ea typeface="+mn-lt"/>
              <a:cs typeface="+mn-lt"/>
            </a:endParaRPr>
          </a:p>
          <a:p>
            <a:r>
              <a:rPr lang="en-US" sz="2400" dirty="0">
                <a:solidFill>
                  <a:schemeClr val="bg1"/>
                </a:solidFill>
                <a:ea typeface="+mn-lt"/>
                <a:cs typeface="+mn-lt"/>
              </a:rPr>
              <a:t>Overfitted</a:t>
            </a:r>
            <a:endParaRPr lang="en-US" dirty="0"/>
          </a:p>
        </p:txBody>
      </p:sp>
      <p:sp>
        <p:nvSpPr>
          <p:cNvPr id="18" name="TextBox 17">
            <a:extLst>
              <a:ext uri="{FF2B5EF4-FFF2-40B4-BE49-F238E27FC236}">
                <a16:creationId xmlns:a16="http://schemas.microsoft.com/office/drawing/2014/main" id="{6A0846F0-6AE2-59AA-D19D-1945457434DC}"/>
              </a:ext>
            </a:extLst>
          </p:cNvPr>
          <p:cNvSpPr txBox="1"/>
          <p:nvPr/>
        </p:nvSpPr>
        <p:spPr>
          <a:xfrm>
            <a:off x="6644898" y="7710406"/>
            <a:ext cx="592809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ea typeface="+mn-lt"/>
                <a:cs typeface="+mn-lt"/>
              </a:rPr>
              <a:t>Accuracy train: 0.9598997493734336</a:t>
            </a:r>
          </a:p>
          <a:p>
            <a:r>
              <a:rPr lang="en-US" sz="2400" dirty="0">
                <a:solidFill>
                  <a:schemeClr val="bg1"/>
                </a:solidFill>
                <a:ea typeface="+mn-lt"/>
                <a:cs typeface="+mn-lt"/>
              </a:rPr>
              <a:t>Accuracy test: 0.7485380116959064</a:t>
            </a:r>
          </a:p>
          <a:p>
            <a:endParaRPr lang="en-US" sz="2400" dirty="0">
              <a:solidFill>
                <a:schemeClr val="bg1"/>
              </a:solidFill>
              <a:ea typeface="+mn-lt"/>
              <a:cs typeface="+mn-lt"/>
            </a:endParaRPr>
          </a:p>
          <a:p>
            <a:endParaRPr lang="en-US" sz="2400" dirty="0">
              <a:solidFill>
                <a:schemeClr val="bg1"/>
              </a:solidFill>
              <a:ea typeface="+mn-lt"/>
              <a:cs typeface="+mn-lt"/>
            </a:endParaRPr>
          </a:p>
          <a:p>
            <a:r>
              <a:rPr lang="en-US" sz="2400" dirty="0">
                <a:solidFill>
                  <a:schemeClr val="bg1"/>
                </a:solidFill>
                <a:ea typeface="+mn-lt"/>
                <a:cs typeface="+mn-lt"/>
              </a:rPr>
              <a:t>Overfitted</a:t>
            </a:r>
          </a:p>
        </p:txBody>
      </p:sp>
    </p:spTree>
    <p:extLst>
      <p:ext uri="{BB962C8B-B14F-4D97-AF65-F5344CB8AC3E}">
        <p14:creationId xmlns:p14="http://schemas.microsoft.com/office/powerpoint/2010/main" val="2479931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24" name="TextBox 4">
            <a:extLst>
              <a:ext uri="{FF2B5EF4-FFF2-40B4-BE49-F238E27FC236}">
                <a16:creationId xmlns:a16="http://schemas.microsoft.com/office/drawing/2014/main" id="{954EA1C8-D71F-2EF6-06A7-1BD3A6C8FF2D}"/>
              </a:ext>
            </a:extLst>
          </p:cNvPr>
          <p:cNvSpPr txBox="1"/>
          <p:nvPr/>
        </p:nvSpPr>
        <p:spPr>
          <a:xfrm>
            <a:off x="661914" y="558729"/>
            <a:ext cx="13302697" cy="962956"/>
          </a:xfrm>
          <a:prstGeom prst="rect">
            <a:avLst/>
          </a:prstGeom>
        </p:spPr>
        <p:txBody>
          <a:bodyPr wrap="square" lIns="0" tIns="0" rIns="0" bIns="0" rtlCol="0" anchor="t">
            <a:spAutoFit/>
          </a:bodyPr>
          <a:lstStyle/>
          <a:p>
            <a:pPr>
              <a:lnSpc>
                <a:spcPts val="7920"/>
              </a:lnSpc>
            </a:pPr>
            <a:r>
              <a:rPr lang="en-US" sz="6000" b="1" spc="264" dirty="0">
                <a:solidFill>
                  <a:srgbClr val="FFFFFF"/>
                </a:solidFill>
                <a:latin typeface="Calibri"/>
                <a:ea typeface="Calibri"/>
                <a:cs typeface="Calibri"/>
              </a:rPr>
              <a:t>Pruning of Decision Tree</a:t>
            </a:r>
            <a:endParaRPr lang="en-US"/>
          </a:p>
        </p:txBody>
      </p:sp>
      <p:pic>
        <p:nvPicPr>
          <p:cNvPr id="25" name="Picture 24">
            <a:extLst>
              <a:ext uri="{FF2B5EF4-FFF2-40B4-BE49-F238E27FC236}">
                <a16:creationId xmlns:a16="http://schemas.microsoft.com/office/drawing/2014/main" id="{7CF3FCEF-CAB9-A1F9-9D54-DCDC627FB45F}"/>
              </a:ext>
            </a:extLst>
          </p:cNvPr>
          <p:cNvPicPr>
            <a:picLocks noChangeAspect="1"/>
          </p:cNvPicPr>
          <p:nvPr/>
        </p:nvPicPr>
        <p:blipFill>
          <a:blip r:embed="rId3"/>
          <a:stretch>
            <a:fillRect/>
          </a:stretch>
        </p:blipFill>
        <p:spPr>
          <a:xfrm>
            <a:off x="658678" y="1981885"/>
            <a:ext cx="10645398" cy="5373958"/>
          </a:xfrm>
          <a:prstGeom prst="rect">
            <a:avLst/>
          </a:prstGeom>
        </p:spPr>
      </p:pic>
      <p:sp>
        <p:nvSpPr>
          <p:cNvPr id="26" name="TextBox 25">
            <a:extLst>
              <a:ext uri="{FF2B5EF4-FFF2-40B4-BE49-F238E27FC236}">
                <a16:creationId xmlns:a16="http://schemas.microsoft.com/office/drawing/2014/main" id="{8104C00A-B4AB-AB1F-C31D-747CBE049D1C}"/>
              </a:ext>
            </a:extLst>
          </p:cNvPr>
          <p:cNvSpPr txBox="1"/>
          <p:nvPr/>
        </p:nvSpPr>
        <p:spPr>
          <a:xfrm>
            <a:off x="11720592" y="2566907"/>
            <a:ext cx="548252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Helvetica Neue"/>
                <a:ea typeface="Calibri"/>
                <a:cs typeface="Calibri"/>
              </a:rPr>
              <a:t>You can see over here the tree is very big because it has built to its complete depth now will pruning the tree if you won't </a:t>
            </a:r>
            <a:r>
              <a:rPr lang="en-US" sz="2400" dirty="0" err="1">
                <a:solidFill>
                  <a:schemeClr val="bg1"/>
                </a:solidFill>
                <a:latin typeface="Helvetica Neue"/>
                <a:ea typeface="Calibri"/>
                <a:cs typeface="Calibri"/>
              </a:rPr>
              <a:t>prun</a:t>
            </a:r>
            <a:r>
              <a:rPr lang="en-US" sz="2400" dirty="0">
                <a:solidFill>
                  <a:schemeClr val="bg1"/>
                </a:solidFill>
                <a:latin typeface="Helvetica Neue"/>
                <a:ea typeface="Calibri"/>
                <a:cs typeface="Calibri"/>
              </a:rPr>
              <a:t> the tree it leads to overfitting because it's simply learning unwanted things to its complete depth</a:t>
            </a:r>
          </a:p>
          <a:p>
            <a:endParaRPr lang="en-US" sz="2400" dirty="0">
              <a:solidFill>
                <a:schemeClr val="bg1"/>
              </a:solidFill>
              <a:latin typeface="Helvetica Neue"/>
              <a:ea typeface="Calibri"/>
              <a:cs typeface="Calibri"/>
            </a:endParaRPr>
          </a:p>
          <a:p>
            <a:r>
              <a:rPr lang="en-US" sz="2400" dirty="0">
                <a:solidFill>
                  <a:schemeClr val="bg1"/>
                </a:solidFill>
                <a:latin typeface="Helvetica Neue"/>
                <a:ea typeface="Calibri"/>
                <a:cs typeface="Calibri"/>
              </a:rPr>
              <a:t>We used Cost complexity Pruning</a:t>
            </a:r>
          </a:p>
          <a:p>
            <a:endParaRPr lang="en-US" sz="2400" dirty="0">
              <a:solidFill>
                <a:schemeClr val="bg1"/>
              </a:solidFill>
              <a:latin typeface="Helvetica Neue"/>
              <a:ea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968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24" name="TextBox 4">
            <a:extLst>
              <a:ext uri="{FF2B5EF4-FFF2-40B4-BE49-F238E27FC236}">
                <a16:creationId xmlns:a16="http://schemas.microsoft.com/office/drawing/2014/main" id="{954EA1C8-D71F-2EF6-06A7-1BD3A6C8FF2D}"/>
              </a:ext>
            </a:extLst>
          </p:cNvPr>
          <p:cNvSpPr txBox="1"/>
          <p:nvPr/>
        </p:nvSpPr>
        <p:spPr>
          <a:xfrm>
            <a:off x="661914" y="558729"/>
            <a:ext cx="13302697" cy="962956"/>
          </a:xfrm>
          <a:prstGeom prst="rect">
            <a:avLst/>
          </a:prstGeom>
        </p:spPr>
        <p:txBody>
          <a:bodyPr wrap="square" lIns="0" tIns="0" rIns="0" bIns="0" rtlCol="0" anchor="t">
            <a:spAutoFit/>
          </a:bodyPr>
          <a:lstStyle/>
          <a:p>
            <a:pPr>
              <a:lnSpc>
                <a:spcPts val="7920"/>
              </a:lnSpc>
            </a:pPr>
            <a:r>
              <a:rPr lang="en-US" sz="6000" b="1" spc="264" dirty="0">
                <a:solidFill>
                  <a:srgbClr val="FFFFFF"/>
                </a:solidFill>
                <a:latin typeface="Calibri"/>
                <a:ea typeface="Calibri"/>
                <a:cs typeface="Calibri"/>
              </a:rPr>
              <a:t>Pruning of Decision Tree</a:t>
            </a:r>
            <a:endParaRPr lang="en-US"/>
          </a:p>
        </p:txBody>
      </p:sp>
      <p:sp>
        <p:nvSpPr>
          <p:cNvPr id="26" name="TextBox 25">
            <a:extLst>
              <a:ext uri="{FF2B5EF4-FFF2-40B4-BE49-F238E27FC236}">
                <a16:creationId xmlns:a16="http://schemas.microsoft.com/office/drawing/2014/main" id="{8104C00A-B4AB-AB1F-C31D-747CBE049D1C}"/>
              </a:ext>
            </a:extLst>
          </p:cNvPr>
          <p:cNvSpPr txBox="1"/>
          <p:nvPr/>
        </p:nvSpPr>
        <p:spPr>
          <a:xfrm>
            <a:off x="9512084" y="2566907"/>
            <a:ext cx="769103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mn-lt"/>
                <a:cs typeface="+mn-lt"/>
              </a:rPr>
              <a:t>Cost Complexity pruning alpha value around 0.08 results in training and testing accuracies that are close to each other</a:t>
            </a:r>
          </a:p>
        </p:txBody>
      </p:sp>
      <p:pic>
        <p:nvPicPr>
          <p:cNvPr id="3" name="Picture 2">
            <a:extLst>
              <a:ext uri="{FF2B5EF4-FFF2-40B4-BE49-F238E27FC236}">
                <a16:creationId xmlns:a16="http://schemas.microsoft.com/office/drawing/2014/main" id="{E076D284-FEB8-A529-26B3-7C2D651AD849}"/>
              </a:ext>
            </a:extLst>
          </p:cNvPr>
          <p:cNvPicPr>
            <a:picLocks noChangeAspect="1"/>
          </p:cNvPicPr>
          <p:nvPr/>
        </p:nvPicPr>
        <p:blipFill>
          <a:blip r:embed="rId3"/>
          <a:stretch>
            <a:fillRect/>
          </a:stretch>
        </p:blipFill>
        <p:spPr>
          <a:xfrm>
            <a:off x="1168831" y="2157413"/>
            <a:ext cx="7620000" cy="5972175"/>
          </a:xfrm>
          <a:prstGeom prst="rect">
            <a:avLst/>
          </a:prstGeom>
        </p:spPr>
      </p:pic>
      <p:sp>
        <p:nvSpPr>
          <p:cNvPr id="4" name="Flowchart: Connector 3">
            <a:extLst>
              <a:ext uri="{FF2B5EF4-FFF2-40B4-BE49-F238E27FC236}">
                <a16:creationId xmlns:a16="http://schemas.microsoft.com/office/drawing/2014/main" id="{5FD94382-5B1F-7654-43C7-510C76953AC7}"/>
              </a:ext>
            </a:extLst>
          </p:cNvPr>
          <p:cNvSpPr/>
          <p:nvPr/>
        </p:nvSpPr>
        <p:spPr>
          <a:xfrm>
            <a:off x="10190135" y="4940084"/>
            <a:ext cx="406830" cy="426203"/>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0CCFB8-58BF-1D85-25E3-508676E2B7E5}"/>
              </a:ext>
            </a:extLst>
          </p:cNvPr>
          <p:cNvSpPr txBox="1"/>
          <p:nvPr/>
        </p:nvSpPr>
        <p:spPr>
          <a:xfrm>
            <a:off x="10810068" y="4920711"/>
            <a:ext cx="46107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ea typeface="Calibri"/>
                <a:cs typeface="Calibri"/>
              </a:rPr>
              <a:t>Blue indicates the Testing accuracy</a:t>
            </a:r>
          </a:p>
        </p:txBody>
      </p:sp>
      <p:sp>
        <p:nvSpPr>
          <p:cNvPr id="6" name="Flowchart: Connector 5">
            <a:extLst>
              <a:ext uri="{FF2B5EF4-FFF2-40B4-BE49-F238E27FC236}">
                <a16:creationId xmlns:a16="http://schemas.microsoft.com/office/drawing/2014/main" id="{2A0349CD-B757-15FA-24DD-624F86A449DF}"/>
              </a:ext>
            </a:extLst>
          </p:cNvPr>
          <p:cNvSpPr/>
          <p:nvPr/>
        </p:nvSpPr>
        <p:spPr>
          <a:xfrm>
            <a:off x="10161076" y="6160576"/>
            <a:ext cx="455262" cy="455262"/>
          </a:xfrm>
          <a:prstGeom prst="flowChartConnector">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98CB1B-5A1D-4BCC-58A5-5FA98A5C9A7A}"/>
              </a:ext>
            </a:extLst>
          </p:cNvPr>
          <p:cNvSpPr txBox="1"/>
          <p:nvPr/>
        </p:nvSpPr>
        <p:spPr>
          <a:xfrm>
            <a:off x="10810067" y="6150888"/>
            <a:ext cx="46107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ea typeface="Calibri"/>
                <a:cs typeface="Calibri"/>
              </a:rPr>
              <a:t>Red indicates the Training accuracy</a:t>
            </a:r>
          </a:p>
        </p:txBody>
      </p:sp>
    </p:spTree>
    <p:extLst>
      <p:ext uri="{BB962C8B-B14F-4D97-AF65-F5344CB8AC3E}">
        <p14:creationId xmlns:p14="http://schemas.microsoft.com/office/powerpoint/2010/main" val="3625054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968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24" name="TextBox 4">
            <a:extLst>
              <a:ext uri="{FF2B5EF4-FFF2-40B4-BE49-F238E27FC236}">
                <a16:creationId xmlns:a16="http://schemas.microsoft.com/office/drawing/2014/main" id="{954EA1C8-D71F-2EF6-06A7-1BD3A6C8FF2D}"/>
              </a:ext>
            </a:extLst>
          </p:cNvPr>
          <p:cNvSpPr txBox="1"/>
          <p:nvPr/>
        </p:nvSpPr>
        <p:spPr>
          <a:xfrm>
            <a:off x="661914" y="558729"/>
            <a:ext cx="13302697" cy="962956"/>
          </a:xfrm>
          <a:prstGeom prst="rect">
            <a:avLst/>
          </a:prstGeom>
        </p:spPr>
        <p:txBody>
          <a:bodyPr wrap="square" lIns="0" tIns="0" rIns="0" bIns="0" rtlCol="0" anchor="t">
            <a:spAutoFit/>
          </a:bodyPr>
          <a:lstStyle/>
          <a:p>
            <a:pPr>
              <a:lnSpc>
                <a:spcPts val="7920"/>
              </a:lnSpc>
            </a:pPr>
            <a:r>
              <a:rPr lang="en-US" sz="6000" b="1" spc="264" dirty="0">
                <a:solidFill>
                  <a:srgbClr val="FFFFFF"/>
                </a:solidFill>
                <a:latin typeface="Calibri"/>
                <a:ea typeface="Calibri"/>
                <a:cs typeface="Calibri"/>
              </a:rPr>
              <a:t>Final Decision Tree Model</a:t>
            </a:r>
            <a:endParaRPr lang="en-US" dirty="0"/>
          </a:p>
        </p:txBody>
      </p:sp>
      <p:sp>
        <p:nvSpPr>
          <p:cNvPr id="26" name="TextBox 25">
            <a:extLst>
              <a:ext uri="{FF2B5EF4-FFF2-40B4-BE49-F238E27FC236}">
                <a16:creationId xmlns:a16="http://schemas.microsoft.com/office/drawing/2014/main" id="{8104C00A-B4AB-AB1F-C31D-747CBE049D1C}"/>
              </a:ext>
            </a:extLst>
          </p:cNvPr>
          <p:cNvSpPr txBox="1"/>
          <p:nvPr/>
        </p:nvSpPr>
        <p:spPr>
          <a:xfrm>
            <a:off x="9851110" y="3157780"/>
            <a:ext cx="8233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mn-lt"/>
                <a:cs typeface="+mn-lt"/>
              </a:rPr>
              <a:t>Classification report of final decision tree model</a:t>
            </a:r>
          </a:p>
        </p:txBody>
      </p:sp>
      <p:pic>
        <p:nvPicPr>
          <p:cNvPr id="7" name="Picture 6">
            <a:extLst>
              <a:ext uri="{FF2B5EF4-FFF2-40B4-BE49-F238E27FC236}">
                <a16:creationId xmlns:a16="http://schemas.microsoft.com/office/drawing/2014/main" id="{0764208E-251E-411F-1058-C383932C450E}"/>
              </a:ext>
            </a:extLst>
          </p:cNvPr>
          <p:cNvPicPr>
            <a:picLocks noChangeAspect="1"/>
          </p:cNvPicPr>
          <p:nvPr/>
        </p:nvPicPr>
        <p:blipFill>
          <a:blip r:embed="rId3"/>
          <a:stretch>
            <a:fillRect/>
          </a:stretch>
        </p:blipFill>
        <p:spPr>
          <a:xfrm>
            <a:off x="271220" y="2301538"/>
            <a:ext cx="9415220" cy="6439466"/>
          </a:xfrm>
          <a:prstGeom prst="rect">
            <a:avLst/>
          </a:prstGeom>
        </p:spPr>
      </p:pic>
      <p:pic>
        <p:nvPicPr>
          <p:cNvPr id="8" name="Picture 7">
            <a:extLst>
              <a:ext uri="{FF2B5EF4-FFF2-40B4-BE49-F238E27FC236}">
                <a16:creationId xmlns:a16="http://schemas.microsoft.com/office/drawing/2014/main" id="{A826BE87-A16D-08BF-4588-F77408BE6CB5}"/>
              </a:ext>
            </a:extLst>
          </p:cNvPr>
          <p:cNvPicPr>
            <a:picLocks noChangeAspect="1"/>
          </p:cNvPicPr>
          <p:nvPr/>
        </p:nvPicPr>
        <p:blipFill rotWithShape="1">
          <a:blip r:embed="rId4"/>
          <a:srcRect l="22140" t="53051" r="47352" b="26949"/>
          <a:stretch/>
        </p:blipFill>
        <p:spPr>
          <a:xfrm>
            <a:off x="10906932" y="3952068"/>
            <a:ext cx="6780520" cy="2809074"/>
          </a:xfrm>
          <a:prstGeom prst="rect">
            <a:avLst/>
          </a:prstGeom>
        </p:spPr>
      </p:pic>
      <p:pic>
        <p:nvPicPr>
          <p:cNvPr id="10" name="Picture 9">
            <a:extLst>
              <a:ext uri="{FF2B5EF4-FFF2-40B4-BE49-F238E27FC236}">
                <a16:creationId xmlns:a16="http://schemas.microsoft.com/office/drawing/2014/main" id="{275F06BC-AEAC-2ABE-3521-70B5BC08C69F}"/>
              </a:ext>
            </a:extLst>
          </p:cNvPr>
          <p:cNvPicPr>
            <a:picLocks noChangeAspect="1"/>
          </p:cNvPicPr>
          <p:nvPr/>
        </p:nvPicPr>
        <p:blipFill rotWithShape="1">
          <a:blip r:embed="rId5"/>
          <a:srcRect l="22760" t="75323" r="69612" b="18507"/>
          <a:stretch/>
        </p:blipFill>
        <p:spPr>
          <a:xfrm>
            <a:off x="12640804" y="7671660"/>
            <a:ext cx="2382882" cy="1202073"/>
          </a:xfrm>
          <a:prstGeom prst="rect">
            <a:avLst/>
          </a:prstGeom>
        </p:spPr>
      </p:pic>
      <p:sp>
        <p:nvSpPr>
          <p:cNvPr id="13" name="TextBox 12">
            <a:extLst>
              <a:ext uri="{FF2B5EF4-FFF2-40B4-BE49-F238E27FC236}">
                <a16:creationId xmlns:a16="http://schemas.microsoft.com/office/drawing/2014/main" id="{AC5DC2A2-F749-09EE-5F6D-6574DDE1F75E}"/>
              </a:ext>
            </a:extLst>
          </p:cNvPr>
          <p:cNvSpPr txBox="1"/>
          <p:nvPr/>
        </p:nvSpPr>
        <p:spPr>
          <a:xfrm>
            <a:off x="9986720" y="6945178"/>
            <a:ext cx="76910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mn-lt"/>
                <a:cs typeface="+mn-lt"/>
              </a:rPr>
              <a:t>Confusion matrix of final decision tree model</a:t>
            </a:r>
          </a:p>
        </p:txBody>
      </p:sp>
    </p:spTree>
    <p:extLst>
      <p:ext uri="{BB962C8B-B14F-4D97-AF65-F5344CB8AC3E}">
        <p14:creationId xmlns:p14="http://schemas.microsoft.com/office/powerpoint/2010/main" val="3807463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sp>
      <p:sp>
        <p:nvSpPr>
          <p:cNvPr id="14" name="Freeform 14"/>
          <p:cNvSpPr/>
          <p:nvPr/>
        </p:nvSpPr>
        <p:spPr>
          <a:xfrm>
            <a:off x="16216791" y="7564699"/>
            <a:ext cx="224489" cy="344705"/>
          </a:xfrm>
          <a:custGeom>
            <a:avLst/>
            <a:gdLst/>
            <a:ahLst/>
            <a:cxnLst/>
            <a:rect l="l" t="t" r="r" b="b"/>
            <a:pathLst>
              <a:path w="224489" h="344705">
                <a:moveTo>
                  <a:pt x="0" y="0"/>
                </a:moveTo>
                <a:lnTo>
                  <a:pt x="224489" y="0"/>
                </a:lnTo>
                <a:lnTo>
                  <a:pt x="224489" y="344705"/>
                </a:lnTo>
                <a:lnTo>
                  <a:pt x="0" y="344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2">
            <a:extLst>
              <a:ext uri="{FF2B5EF4-FFF2-40B4-BE49-F238E27FC236}">
                <a16:creationId xmlns:a16="http://schemas.microsoft.com/office/drawing/2014/main" id="{3EF242E0-2110-53F4-89A2-CD4B1B0CC896}"/>
              </a:ext>
            </a:extLst>
          </p:cNvPr>
          <p:cNvSpPr txBox="1"/>
          <p:nvPr/>
        </p:nvSpPr>
        <p:spPr>
          <a:xfrm>
            <a:off x="5560016" y="3409627"/>
            <a:ext cx="1026762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dirty="0">
                <a:solidFill>
                  <a:schemeClr val="bg1"/>
                </a:solidFill>
                <a:ea typeface="Calibri"/>
                <a:cs typeface="Calibri"/>
              </a:rPr>
              <a:t>Thank You</a:t>
            </a:r>
          </a:p>
        </p:txBody>
      </p:sp>
    </p:spTree>
    <p:extLst>
      <p:ext uri="{BB962C8B-B14F-4D97-AF65-F5344CB8AC3E}">
        <p14:creationId xmlns:p14="http://schemas.microsoft.com/office/powerpoint/2010/main" val="303488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id="4" name="TextBox 4"/>
          <p:cNvSpPr txBox="1"/>
          <p:nvPr/>
        </p:nvSpPr>
        <p:spPr>
          <a:xfrm>
            <a:off x="1010208" y="650758"/>
            <a:ext cx="10610702" cy="774700"/>
          </a:xfrm>
          <a:prstGeom prst="rect">
            <a:avLst/>
          </a:prstGeom>
        </p:spPr>
        <p:txBody>
          <a:bodyPr lIns="0" tIns="0" rIns="0" bIns="0" rtlCol="0" anchor="t">
            <a:spAutoFit/>
          </a:bodyPr>
          <a:lstStyle/>
          <a:p>
            <a:pPr>
              <a:lnSpc>
                <a:spcPts val="6049"/>
              </a:lnSpc>
            </a:pPr>
            <a:r>
              <a:rPr lang="en-US" sz="5450" spc="175" dirty="0">
                <a:solidFill>
                  <a:srgbClr val="FFFFFF"/>
                </a:solidFill>
                <a:latin typeface="Days"/>
              </a:rPr>
              <a:t>Objective</a:t>
            </a:r>
            <a:endParaRPr lang="en-US" dirty="0">
              <a:ea typeface="Calibri"/>
              <a:cs typeface="Calibri"/>
            </a:endParaRPr>
          </a:p>
        </p:txBody>
      </p:sp>
      <p:sp>
        <p:nvSpPr>
          <p:cNvPr id="5" name="TextBox 5"/>
          <p:cNvSpPr txBox="1"/>
          <p:nvPr/>
        </p:nvSpPr>
        <p:spPr>
          <a:xfrm>
            <a:off x="807112" y="1736508"/>
            <a:ext cx="16878579" cy="9854749"/>
          </a:xfrm>
          <a:prstGeom prst="rect">
            <a:avLst/>
          </a:prstGeom>
        </p:spPr>
        <p:txBody>
          <a:bodyPr wrap="square" lIns="0" tIns="0" rIns="0" bIns="0" rtlCol="0" anchor="t">
            <a:spAutoFit/>
          </a:bodyPr>
          <a:lstStyle/>
          <a:p>
            <a:pPr marL="457200" indent="-457200">
              <a:buFont typeface="Wingdings"/>
              <a:buChar char="Ø"/>
            </a:pPr>
            <a:r>
              <a:rPr lang="en-US" sz="3200" dirty="0">
                <a:solidFill>
                  <a:schemeClr val="bg1"/>
                </a:solidFill>
                <a:ea typeface="+mn-lt"/>
                <a:cs typeface="+mn-lt"/>
              </a:rPr>
              <a:t>Alzheimer’s disease (AD) is a widespread neurodegenerative condition affecting over 32 million people globally. It typically begins with an asymptomatic stage, progressing to mild cognitive impairment (MCI) before full-blown AD. Early diagnosis is crucial for managing the disease effectively, but current biomarkers like medial temporal atrophy detected by MRI scans are often insufficient in the earliest stages. </a:t>
            </a:r>
            <a:endParaRPr lang="en-US" sz="2000">
              <a:solidFill>
                <a:schemeClr val="bg1"/>
              </a:solidFill>
              <a:ea typeface="+mn-lt"/>
              <a:cs typeface="+mn-lt"/>
            </a:endParaRPr>
          </a:p>
          <a:p>
            <a:pPr marL="457200" indent="-457200">
              <a:buFont typeface="Wingdings"/>
              <a:buChar char="Ø"/>
            </a:pPr>
            <a:r>
              <a:rPr lang="en-US" sz="3200" dirty="0">
                <a:solidFill>
                  <a:schemeClr val="bg1"/>
                </a:solidFill>
                <a:ea typeface="+mn-lt"/>
                <a:cs typeface="+mn-lt"/>
              </a:rPr>
              <a:t>Machine learning (ML) offers promising solutions for early diagnosis by analyzing structural MRI data. Recent ML models have shown high accuracy in distinguishing between healthy individuals, those with MCI, and those with AD. By using advanced techniques, including graph theory features and multiple data sets, these ML tools can improve diagnostic precision, making early intervention more feasible. This innovative approach combines complexity and interpretability, ensuring that the diagnostic insights are both powerful and useful for clinicians.</a:t>
            </a:r>
            <a:endParaRPr lang="en-US" sz="3200" dirty="0">
              <a:solidFill>
                <a:schemeClr val="bg1"/>
              </a:solidFill>
              <a:ea typeface="Calibri"/>
              <a:cs typeface="Calibri"/>
            </a:endParaRPr>
          </a:p>
          <a:p>
            <a:pPr marL="457200" indent="-457200">
              <a:buFont typeface="Wingdings"/>
              <a:buChar char="Ø"/>
            </a:pPr>
            <a:r>
              <a:rPr lang="en-US" sz="3200">
                <a:solidFill>
                  <a:schemeClr val="bg1"/>
                </a:solidFill>
                <a:ea typeface="+mn-lt"/>
                <a:cs typeface="+mn-lt"/>
              </a:rPr>
              <a:t>Early and accurate diagnosis of Alzheimer’s disease (AD) is essential for disease management and therapeutic choices that can delay disease progression. Machine learning (ML) approaches have been extensively used in attempts to develop algorithms for reliable early diagnosis of AD, although clinical usefulness, interpretability, and generalizability of the classifiers across datasets and MRI protocols remain limited.</a:t>
            </a:r>
            <a:endParaRPr lang="en-US" sz="3200" dirty="0">
              <a:solidFill>
                <a:schemeClr val="bg1"/>
              </a:solidFill>
              <a:ea typeface="Calibri"/>
              <a:cs typeface="Calibri"/>
            </a:endParaRPr>
          </a:p>
          <a:p>
            <a:pPr marL="285750" indent="-285750">
              <a:buFont typeface="Wingdings"/>
              <a:buChar char="Ø"/>
            </a:pPr>
            <a:br>
              <a:rPr lang="en-US" dirty="0"/>
            </a:br>
            <a:endParaRPr lang="en-US">
              <a:solidFill>
                <a:schemeClr val="bg1"/>
              </a:solidFill>
              <a:ea typeface="Calibri"/>
              <a:cs typeface="Calibri"/>
            </a:endParaRPr>
          </a:p>
          <a:p>
            <a:pPr marL="457200" indent="-457200">
              <a:buFont typeface="Wingdings"/>
              <a:buChar char="Ø"/>
            </a:pPr>
            <a:endParaRPr lang="en-US" sz="3200" dirty="0">
              <a:solidFill>
                <a:schemeClr val="bg1"/>
              </a:solidFill>
              <a:ea typeface="Calibri"/>
              <a:cs typeface="Calibri"/>
            </a:endParaRPr>
          </a:p>
          <a:p>
            <a:pPr marL="285750" indent="-285750">
              <a:buFont typeface="Wingdings"/>
              <a:buChar char="Ø"/>
            </a:pPr>
            <a:br>
              <a:rPr lang="en-US" dirty="0"/>
            </a:br>
            <a:endParaRPr lang="en-US" sz="2000">
              <a:solidFill>
                <a:schemeClr val="bg1"/>
              </a:solidFill>
              <a:ea typeface="Calibri"/>
              <a:cs typeface="Calibri"/>
            </a:endParaRPr>
          </a:p>
          <a:p>
            <a:pPr marL="457200" indent="-457200">
              <a:lnSpc>
                <a:spcPts val="2646"/>
              </a:lnSpc>
              <a:buFont typeface="Wingdings"/>
              <a:buChar char="Ø"/>
            </a:pPr>
            <a:endParaRPr lang="en-US" sz="3200" dirty="0">
              <a:solidFill>
                <a:schemeClr val="bg1"/>
              </a:solidFill>
              <a:latin typeface="Open Sauce Light"/>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3" name="Group 3"/>
          <p:cNvGrpSpPr/>
          <p:nvPr/>
        </p:nvGrpSpPr>
        <p:grpSpPr>
          <a:xfrm>
            <a:off x="3131" y="16004"/>
            <a:ext cx="18266498" cy="10249685"/>
            <a:chOff x="0" y="0"/>
            <a:chExt cx="3270686" cy="1516733"/>
          </a:xfrm>
        </p:grpSpPr>
        <p:sp>
          <p:nvSpPr>
            <p:cNvPr id="4" name="Freeform 4"/>
            <p:cNvSpPr/>
            <p:nvPr/>
          </p:nvSpPr>
          <p:spPr>
            <a:xfrm>
              <a:off x="0" y="0"/>
              <a:ext cx="3270686" cy="1516733"/>
            </a:xfrm>
            <a:custGeom>
              <a:avLst/>
              <a:gdLst/>
              <a:ahLst/>
              <a:cxnLst/>
              <a:rect l="l" t="t" r="r" b="b"/>
              <a:pathLst>
                <a:path w="3270686" h="1516733">
                  <a:moveTo>
                    <a:pt x="0" y="0"/>
                  </a:moveTo>
                  <a:lnTo>
                    <a:pt x="3270686" y="0"/>
                  </a:lnTo>
                  <a:lnTo>
                    <a:pt x="3270686" y="1516733"/>
                  </a:lnTo>
                  <a:lnTo>
                    <a:pt x="0" y="1516733"/>
                  </a:lnTo>
                  <a:close/>
                </a:path>
              </a:pathLst>
            </a:custGeom>
            <a:solidFill>
              <a:srgbClr val="000E3D"/>
            </a:solidFill>
          </p:spPr>
        </p:sp>
        <p:sp>
          <p:nvSpPr>
            <p:cNvPr id="5" name="TextBox 5"/>
            <p:cNvSpPr txBox="1"/>
            <p:nvPr/>
          </p:nvSpPr>
          <p:spPr>
            <a:xfrm>
              <a:off x="0" y="-38100"/>
              <a:ext cx="3270686" cy="1554833"/>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2104994" y="574457"/>
            <a:ext cx="3853262" cy="774700"/>
          </a:xfrm>
          <a:prstGeom prst="rect">
            <a:avLst/>
          </a:prstGeom>
        </p:spPr>
        <p:txBody>
          <a:bodyPr lIns="0" tIns="0" rIns="0" bIns="0" rtlCol="0" anchor="t">
            <a:spAutoFit/>
          </a:bodyPr>
          <a:lstStyle/>
          <a:p>
            <a:pPr algn="ctr">
              <a:lnSpc>
                <a:spcPts val="6049"/>
              </a:lnSpc>
            </a:pPr>
            <a:r>
              <a:rPr lang="en-US" sz="5450" spc="175" dirty="0">
                <a:solidFill>
                  <a:schemeClr val="bg1"/>
                </a:solidFill>
                <a:latin typeface="Days"/>
              </a:rPr>
              <a:t>Overview</a:t>
            </a:r>
            <a:endParaRPr lang="en-US" sz="5450" spc="175">
              <a:solidFill>
                <a:schemeClr val="bg1"/>
              </a:solidFill>
              <a:latin typeface="Days"/>
            </a:endParaRPr>
          </a:p>
        </p:txBody>
      </p:sp>
      <p:sp>
        <p:nvSpPr>
          <p:cNvPr id="19" name="TextBox 18">
            <a:extLst>
              <a:ext uri="{FF2B5EF4-FFF2-40B4-BE49-F238E27FC236}">
                <a16:creationId xmlns:a16="http://schemas.microsoft.com/office/drawing/2014/main" id="{600CCB30-C92A-A964-1E21-3EF62E5BE682}"/>
              </a:ext>
            </a:extLst>
          </p:cNvPr>
          <p:cNvSpPr txBox="1"/>
          <p:nvPr/>
        </p:nvSpPr>
        <p:spPr>
          <a:xfrm>
            <a:off x="740044" y="1563392"/>
            <a:ext cx="17059758" cy="877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Helvetica Neue"/>
              </a:rPr>
              <a:t>Data used in the preparation of this project was obtained from the publicly available Open Access Series of Imaging Studies (OASIS) project database taken from </a:t>
            </a:r>
            <a:r>
              <a:rPr lang="en-US" sz="2400" dirty="0" err="1">
                <a:solidFill>
                  <a:schemeClr val="bg1"/>
                </a:solidFill>
                <a:latin typeface="Helvetica Neue"/>
              </a:rPr>
              <a:t>kaggle</a:t>
            </a:r>
            <a:r>
              <a:rPr lang="en-US" sz="2400" dirty="0">
                <a:solidFill>
                  <a:schemeClr val="bg1"/>
                </a:solidFill>
                <a:latin typeface="Helvetica Neue"/>
              </a:rPr>
              <a:t> </a:t>
            </a:r>
            <a:r>
              <a:rPr lang="en-US" sz="2400" dirty="0">
                <a:solidFill>
                  <a:srgbClr val="00B0F0"/>
                </a:solidFill>
                <a:latin typeface="Helvetica Neue"/>
                <a:hlinkClick r:id="rId2">
                  <a:extLst>
                    <a:ext uri="{A12FA001-AC4F-418D-AE19-62706E023703}">
                      <ahyp:hlinkClr xmlns:ahyp="http://schemas.microsoft.com/office/drawing/2018/hyperlinkcolor" val="tx"/>
                    </a:ext>
                  </a:extLst>
                </a:hlinkClick>
              </a:rPr>
              <a:t>https://www.kaggle.com/code/pawelkauf/filling-the-gaps-exploring-alzheimer-s-data/input?select=oasis_longitudinal.csv</a:t>
            </a:r>
            <a:r>
              <a:rPr lang="en-US" sz="2400" dirty="0">
                <a:solidFill>
                  <a:srgbClr val="00B0F0"/>
                </a:solidFill>
                <a:latin typeface="Helvetica Neue"/>
              </a:rPr>
              <a:t>  </a:t>
            </a:r>
          </a:p>
          <a:p>
            <a:r>
              <a:rPr lang="en-US" sz="2800" b="1" dirty="0">
                <a:solidFill>
                  <a:schemeClr val="bg1">
                    <a:lumMod val="95000"/>
                  </a:schemeClr>
                </a:solidFill>
                <a:ea typeface="+mn-lt"/>
                <a:cs typeface="+mn-lt"/>
              </a:rPr>
              <a:t>The dataset contains 373 subjects.</a:t>
            </a:r>
            <a:endParaRPr lang="en-US" sz="2800" b="1" dirty="0">
              <a:solidFill>
                <a:schemeClr val="bg1">
                  <a:lumMod val="95000"/>
                </a:schemeClr>
              </a:solidFill>
              <a:ea typeface="Calibri"/>
              <a:cs typeface="Calibri"/>
            </a:endParaRPr>
          </a:p>
          <a:p>
            <a:pPr algn="ctr"/>
            <a:endParaRPr lang="en-US" dirty="0"/>
          </a:p>
          <a:p>
            <a:pPr marL="457200" indent="-457200">
              <a:buFont typeface="Wingdings"/>
              <a:buChar char="Ø"/>
            </a:pPr>
            <a:r>
              <a:rPr lang="en-US" sz="2400" b="1" dirty="0">
                <a:solidFill>
                  <a:schemeClr val="bg1"/>
                </a:solidFill>
                <a:latin typeface="Helvetica Neue"/>
                <a:ea typeface="Calibri"/>
                <a:cs typeface="Calibri"/>
              </a:rPr>
              <a:t>Subject ID</a:t>
            </a:r>
            <a:r>
              <a:rPr lang="en-US" sz="2400" dirty="0">
                <a:solidFill>
                  <a:schemeClr val="bg1"/>
                </a:solidFill>
                <a:latin typeface="Helvetica Neue"/>
                <a:ea typeface="Calibri"/>
                <a:cs typeface="Calibri"/>
              </a:rPr>
              <a:t>: Unique identifier for each individual. This is typically used to distinguish between different records and should not be used as a feature in your predictive model.</a:t>
            </a:r>
            <a:endParaRPr lang="en-US" sz="2400" dirty="0">
              <a:solidFill>
                <a:schemeClr val="bg1"/>
              </a:solidFill>
              <a:ea typeface="Calibri"/>
              <a:cs typeface="Calibri"/>
            </a:endParaRPr>
          </a:p>
          <a:p>
            <a:pPr marL="457200" indent="-457200">
              <a:buFont typeface="Wingdings"/>
              <a:buChar char="Ø"/>
            </a:pPr>
            <a:r>
              <a:rPr lang="en-US" sz="2400" b="1" dirty="0">
                <a:solidFill>
                  <a:schemeClr val="bg1"/>
                </a:solidFill>
                <a:latin typeface="Helvetica Neue"/>
                <a:ea typeface="Calibri"/>
                <a:cs typeface="Calibri"/>
              </a:rPr>
              <a:t>MRI ID</a:t>
            </a:r>
            <a:r>
              <a:rPr lang="en-US" sz="2400" dirty="0">
                <a:solidFill>
                  <a:schemeClr val="bg1"/>
                </a:solidFill>
                <a:latin typeface="Helvetica Neue"/>
                <a:ea typeface="Calibri"/>
                <a:cs typeface="Calibri"/>
              </a:rPr>
              <a:t>: A unique identifier for each MRI scan, ensuring that each scan can be accurately linked to the correct subject and visit.</a:t>
            </a:r>
            <a:endParaRPr lang="en-US" sz="2400" dirty="0">
              <a:solidFill>
                <a:schemeClr val="bg1"/>
              </a:solidFill>
              <a:ea typeface="Calibri"/>
              <a:cs typeface="Calibri"/>
            </a:endParaRPr>
          </a:p>
          <a:p>
            <a:pPr marL="457200" indent="-457200">
              <a:buFont typeface="Wingdings"/>
              <a:buChar char="Ø"/>
            </a:pPr>
            <a:r>
              <a:rPr lang="en-US" sz="2400" b="1" dirty="0">
                <a:solidFill>
                  <a:schemeClr val="bg1"/>
                </a:solidFill>
                <a:latin typeface="Helvetica Neue"/>
                <a:ea typeface="Calibri"/>
                <a:cs typeface="Calibri"/>
              </a:rPr>
              <a:t>Group</a:t>
            </a:r>
            <a:r>
              <a:rPr lang="en-US" sz="2400" dirty="0">
                <a:solidFill>
                  <a:schemeClr val="bg1"/>
                </a:solidFill>
                <a:latin typeface="Helvetica Neue"/>
                <a:ea typeface="Calibri"/>
                <a:cs typeface="Calibri"/>
              </a:rPr>
              <a:t>: The diagnostic category of the subject: 1: Dementia 2: Non-dementia</a:t>
            </a:r>
            <a:br>
              <a:rPr lang="en-US" sz="2400" dirty="0">
                <a:latin typeface="Helvetica Neue"/>
                <a:ea typeface="Calibri"/>
                <a:cs typeface="Calibri"/>
              </a:rPr>
            </a:br>
            <a:r>
              <a:rPr lang="en-US" sz="2400" dirty="0">
                <a:solidFill>
                  <a:schemeClr val="bg1"/>
                </a:solidFill>
                <a:latin typeface="Helvetica Neue"/>
                <a:ea typeface="Calibri"/>
                <a:cs typeface="Calibri"/>
              </a:rPr>
              <a:t>3: Converted (patients who transitioned from non-dementia to dementia)</a:t>
            </a:r>
            <a:endParaRPr lang="en-US" sz="2400">
              <a:solidFill>
                <a:schemeClr val="bg1"/>
              </a:solidFill>
              <a:ea typeface="Calibri"/>
              <a:cs typeface="Calibri"/>
            </a:endParaRPr>
          </a:p>
          <a:p>
            <a:pPr marL="457200" indent="-457200">
              <a:buFont typeface="Wingdings"/>
              <a:buChar char="Ø"/>
            </a:pPr>
            <a:r>
              <a:rPr lang="en-US" sz="2400" b="1" dirty="0">
                <a:solidFill>
                  <a:schemeClr val="bg1"/>
                </a:solidFill>
                <a:latin typeface="Helvetica Neue"/>
                <a:ea typeface="Calibri"/>
                <a:cs typeface="Calibri"/>
              </a:rPr>
              <a:t>Visit</a:t>
            </a:r>
            <a:r>
              <a:rPr lang="en-US" sz="2400" dirty="0">
                <a:solidFill>
                  <a:schemeClr val="bg1"/>
                </a:solidFill>
                <a:latin typeface="Helvetica Neue"/>
                <a:ea typeface="Calibri"/>
                <a:cs typeface="Calibri"/>
              </a:rPr>
              <a:t>: The number of times the patient has visited for evaluations. This helps in tracking changes over multiple sessions in longitudinal studies.</a:t>
            </a:r>
            <a:endParaRPr lang="en-US" sz="2400">
              <a:solidFill>
                <a:schemeClr val="bg1"/>
              </a:solidFill>
              <a:ea typeface="Calibri"/>
              <a:cs typeface="Calibri"/>
            </a:endParaRPr>
          </a:p>
          <a:p>
            <a:pPr marL="457200" indent="-457200">
              <a:buFont typeface="Wingdings"/>
              <a:buChar char="Ø"/>
            </a:pPr>
            <a:r>
              <a:rPr lang="en-US" sz="2400" b="1" dirty="0">
                <a:solidFill>
                  <a:schemeClr val="bg1"/>
                </a:solidFill>
                <a:latin typeface="Helvetica Neue"/>
                <a:ea typeface="Calibri"/>
                <a:cs typeface="Calibri"/>
              </a:rPr>
              <a:t>MR Delay</a:t>
            </a:r>
            <a:r>
              <a:rPr lang="en-US" sz="2400" dirty="0">
                <a:solidFill>
                  <a:schemeClr val="bg1"/>
                </a:solidFill>
                <a:latin typeface="Helvetica Neue"/>
                <a:ea typeface="Calibri"/>
                <a:cs typeface="Calibri"/>
              </a:rPr>
              <a:t>: The time delay (in days) between the baseline visit and the MRI scan, accounting for any timing discrepancies that might affect the analysis.</a:t>
            </a:r>
            <a:endParaRPr lang="en-US" sz="2400">
              <a:solidFill>
                <a:schemeClr val="bg1"/>
              </a:solidFill>
              <a:ea typeface="Calibri"/>
              <a:cs typeface="Calibri"/>
            </a:endParaRPr>
          </a:p>
          <a:p>
            <a:pPr marL="457200" indent="-457200">
              <a:buFont typeface="Wingdings"/>
              <a:buChar char="Ø"/>
            </a:pPr>
            <a:r>
              <a:rPr lang="en-US" sz="2400" b="1" dirty="0">
                <a:solidFill>
                  <a:schemeClr val="bg1"/>
                </a:solidFill>
                <a:latin typeface="Helvetica Neue"/>
                <a:ea typeface="Calibri"/>
                <a:cs typeface="Calibri"/>
              </a:rPr>
              <a:t>M/F (Gender)</a:t>
            </a:r>
            <a:r>
              <a:rPr lang="en-US" sz="2400" dirty="0">
                <a:solidFill>
                  <a:schemeClr val="bg1"/>
                </a:solidFill>
                <a:latin typeface="Helvetica Neue"/>
                <a:ea typeface="Calibri"/>
                <a:cs typeface="Calibri"/>
              </a:rPr>
              <a:t>: Indicates the gender of the individual, with 'M' representing male and 'F' representing female. Gender can be a significant factor in the analysis of Alzheimer's disease.</a:t>
            </a:r>
            <a:endParaRPr lang="en-US" sz="2400">
              <a:solidFill>
                <a:schemeClr val="bg1"/>
              </a:solidFill>
              <a:ea typeface="Calibri"/>
              <a:cs typeface="Calibri"/>
            </a:endParaRPr>
          </a:p>
          <a:p>
            <a:pPr marL="457200" indent="-457200">
              <a:buFont typeface="Wingdings"/>
              <a:buChar char="Ø"/>
            </a:pPr>
            <a:r>
              <a:rPr lang="en-US" sz="2400" b="1" dirty="0">
                <a:solidFill>
                  <a:schemeClr val="bg1"/>
                </a:solidFill>
                <a:latin typeface="Helvetica Neue"/>
                <a:ea typeface="Calibri"/>
                <a:cs typeface="Calibri"/>
              </a:rPr>
              <a:t>Hand </a:t>
            </a:r>
            <a:r>
              <a:rPr lang="en-US" sz="2400" dirty="0">
                <a:solidFill>
                  <a:schemeClr val="bg1"/>
                </a:solidFill>
                <a:latin typeface="Helvetica Neue"/>
                <a:ea typeface="Calibri"/>
                <a:cs typeface="Calibri"/>
              </a:rPr>
              <a:t>(Handedness): Indicates whether the individual is left-handed or right-handed. Handedness can sometimes be linked to brain lateralization and cognitive function.</a:t>
            </a:r>
            <a:endParaRPr lang="en-US" sz="2400">
              <a:solidFill>
                <a:schemeClr val="bg1"/>
              </a:solidFill>
              <a:ea typeface="Calibri"/>
              <a:cs typeface="Calibri"/>
            </a:endParaRPr>
          </a:p>
          <a:p>
            <a:pPr marL="457200" indent="-457200">
              <a:buFont typeface="Wingdings"/>
              <a:buChar char="Ø"/>
            </a:pPr>
            <a:r>
              <a:rPr lang="en-US" sz="2400" b="1" dirty="0">
                <a:solidFill>
                  <a:schemeClr val="bg1"/>
                </a:solidFill>
                <a:latin typeface="Helvetica Neue"/>
                <a:ea typeface="Calibri"/>
                <a:cs typeface="Calibri"/>
              </a:rPr>
              <a:t>Age</a:t>
            </a:r>
            <a:r>
              <a:rPr lang="en-US" sz="2400" dirty="0">
                <a:solidFill>
                  <a:schemeClr val="bg1"/>
                </a:solidFill>
                <a:latin typeface="Helvetica Neue"/>
                <a:ea typeface="Calibri"/>
                <a:cs typeface="Calibri"/>
              </a:rPr>
              <a:t>: The age of the individual in years. Age is a critical factor in Alzheimer's research since the risk of developing Alzheimer's disease increases with age.</a:t>
            </a:r>
            <a:endParaRPr lang="en-US" sz="2400">
              <a:solidFill>
                <a:schemeClr val="bg1"/>
              </a:solidFill>
              <a:ea typeface="Calibri"/>
              <a:cs typeface="Calibri"/>
            </a:endParaRPr>
          </a:p>
          <a:p>
            <a:endParaRPr lang="en-US" sz="4800" dirty="0">
              <a:solidFill>
                <a:schemeClr val="bg1"/>
              </a:solidFill>
              <a:latin typeface="Helvetica Neue"/>
              <a:ea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3" name="Group 3"/>
          <p:cNvGrpSpPr/>
          <p:nvPr/>
        </p:nvGrpSpPr>
        <p:grpSpPr>
          <a:xfrm>
            <a:off x="3131" y="16004"/>
            <a:ext cx="18266498" cy="10249685"/>
            <a:chOff x="0" y="0"/>
            <a:chExt cx="3270686" cy="1516733"/>
          </a:xfrm>
        </p:grpSpPr>
        <p:sp>
          <p:nvSpPr>
            <p:cNvPr id="4" name="Freeform 4"/>
            <p:cNvSpPr/>
            <p:nvPr/>
          </p:nvSpPr>
          <p:spPr>
            <a:xfrm>
              <a:off x="0" y="0"/>
              <a:ext cx="3270686" cy="1516733"/>
            </a:xfrm>
            <a:custGeom>
              <a:avLst/>
              <a:gdLst/>
              <a:ahLst/>
              <a:cxnLst/>
              <a:rect l="l" t="t" r="r" b="b"/>
              <a:pathLst>
                <a:path w="3270686" h="1516733">
                  <a:moveTo>
                    <a:pt x="0" y="0"/>
                  </a:moveTo>
                  <a:lnTo>
                    <a:pt x="3270686" y="0"/>
                  </a:lnTo>
                  <a:lnTo>
                    <a:pt x="3270686" y="1516733"/>
                  </a:lnTo>
                  <a:lnTo>
                    <a:pt x="0" y="1516733"/>
                  </a:lnTo>
                  <a:close/>
                </a:path>
              </a:pathLst>
            </a:custGeom>
            <a:solidFill>
              <a:srgbClr val="000E3D"/>
            </a:solidFill>
          </p:spPr>
        </p:sp>
        <p:sp>
          <p:nvSpPr>
            <p:cNvPr id="5" name="TextBox 5"/>
            <p:cNvSpPr txBox="1"/>
            <p:nvPr/>
          </p:nvSpPr>
          <p:spPr>
            <a:xfrm>
              <a:off x="0" y="-38100"/>
              <a:ext cx="3270686" cy="1554833"/>
            </a:xfrm>
            <a:prstGeom prst="rect">
              <a:avLst/>
            </a:prstGeom>
          </p:spPr>
          <p:txBody>
            <a:bodyPr lIns="50800" tIns="50800" rIns="50800" bIns="50800" rtlCol="0" anchor="ctr"/>
            <a:lstStyle/>
            <a:p>
              <a:pPr algn="ctr">
                <a:lnSpc>
                  <a:spcPts val="2659"/>
                </a:lnSpc>
              </a:pPr>
              <a:endParaRPr/>
            </a:p>
          </p:txBody>
        </p:sp>
      </p:grpSp>
      <p:sp>
        <p:nvSpPr>
          <p:cNvPr id="19" name="TextBox 18">
            <a:extLst>
              <a:ext uri="{FF2B5EF4-FFF2-40B4-BE49-F238E27FC236}">
                <a16:creationId xmlns:a16="http://schemas.microsoft.com/office/drawing/2014/main" id="{600CCB30-C92A-A964-1E21-3EF62E5BE682}"/>
              </a:ext>
            </a:extLst>
          </p:cNvPr>
          <p:cNvSpPr txBox="1"/>
          <p:nvPr/>
        </p:nvSpPr>
        <p:spPr>
          <a:xfrm>
            <a:off x="740044" y="865968"/>
            <a:ext cx="17534392"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400" b="1" dirty="0">
                <a:solidFill>
                  <a:schemeClr val="bg1"/>
                </a:solidFill>
                <a:latin typeface="Helvetica Neue"/>
              </a:rPr>
              <a:t>EDUC </a:t>
            </a:r>
            <a:r>
              <a:rPr lang="en-US" sz="2400" dirty="0">
                <a:solidFill>
                  <a:schemeClr val="bg1"/>
                </a:solidFill>
                <a:latin typeface="Helvetica Neue"/>
              </a:rPr>
              <a:t>(Years of Education): Number of years of formal education. Education level has been studied as a potential protective   factor against Alzheimer's disease, with higher education levels often associated with a lower risk.</a:t>
            </a:r>
            <a:endParaRPr lang="en-US">
              <a:solidFill>
                <a:schemeClr val="bg1"/>
              </a:solidFill>
              <a:ea typeface="Calibri"/>
              <a:cs typeface="Calibri"/>
            </a:endParaRPr>
          </a:p>
          <a:p>
            <a:pPr marL="342900" indent="-342900">
              <a:buFont typeface="Wingdings"/>
              <a:buChar char="Ø"/>
            </a:pPr>
            <a:r>
              <a:rPr lang="en-US" sz="2400" b="1" dirty="0">
                <a:solidFill>
                  <a:schemeClr val="bg1"/>
                </a:solidFill>
                <a:latin typeface="Helvetica Neue"/>
              </a:rPr>
              <a:t>SES </a:t>
            </a:r>
            <a:r>
              <a:rPr lang="en-US" sz="2400" dirty="0">
                <a:solidFill>
                  <a:schemeClr val="bg1"/>
                </a:solidFill>
                <a:latin typeface="Helvetica Neue"/>
              </a:rPr>
              <a:t>(Socioeconomic Status): </a:t>
            </a:r>
            <a:r>
              <a:rPr lang="en-US" sz="2400" dirty="0">
                <a:solidFill>
                  <a:schemeClr val="bg1"/>
                </a:solidFill>
                <a:latin typeface="Helvetica Neue"/>
                <a:ea typeface="Calibri"/>
                <a:cs typeface="Calibri"/>
              </a:rPr>
              <a:t>This is typically a categorical variable indicating the individual's socioeconomic status. SES can influence health outcomes and access to healthcare resources, which can impact Alzheimer's disease progression. (ordinal categorical: 1, 2, 3, 4, 5).</a:t>
            </a:r>
            <a:endParaRPr lang="en-US" sz="2400" dirty="0">
              <a:solidFill>
                <a:schemeClr val="bg1"/>
              </a:solidFill>
              <a:latin typeface="Calibri"/>
              <a:ea typeface="Calibri"/>
              <a:cs typeface="Calibri"/>
            </a:endParaRPr>
          </a:p>
          <a:p>
            <a:pPr marL="342900" indent="-342900">
              <a:buFont typeface="Wingdings"/>
              <a:buChar char="Ø"/>
            </a:pPr>
            <a:r>
              <a:rPr lang="en-US" sz="2400" b="1" dirty="0">
                <a:solidFill>
                  <a:schemeClr val="bg1"/>
                </a:solidFill>
                <a:latin typeface="Helvetica Neue"/>
                <a:ea typeface="Calibri"/>
                <a:cs typeface="Calibri"/>
              </a:rPr>
              <a:t>MMSE </a:t>
            </a:r>
            <a:r>
              <a:rPr lang="en-US" sz="2400" dirty="0">
                <a:solidFill>
                  <a:schemeClr val="bg1"/>
                </a:solidFill>
                <a:latin typeface="Helvetica Neue"/>
                <a:ea typeface="Calibri"/>
                <a:cs typeface="Calibri"/>
              </a:rPr>
              <a:t>(Mini-Mental State Examination): A widely used test of cognitive function among the elderly. It includes tests of orientation, attention, memory, language, and visual-spatial skills. The MMSE score is often used to screen for cognitive impairment. Lower scores indicate greater cognitive impairment.</a:t>
            </a:r>
            <a:endParaRPr lang="en-US" sz="2400" dirty="0">
              <a:solidFill>
                <a:schemeClr val="bg1"/>
              </a:solidFill>
              <a:latin typeface="Calibri"/>
              <a:ea typeface="Calibri"/>
              <a:cs typeface="Calibri"/>
            </a:endParaRPr>
          </a:p>
          <a:p>
            <a:pPr marL="342900" indent="-342900">
              <a:buFont typeface="Wingdings"/>
              <a:buChar char="Ø"/>
            </a:pPr>
            <a:r>
              <a:rPr lang="en-US" sz="2400" b="1" dirty="0">
                <a:solidFill>
                  <a:schemeClr val="bg1"/>
                </a:solidFill>
                <a:latin typeface="Helvetica Neue"/>
                <a:ea typeface="Calibri"/>
                <a:cs typeface="Calibri"/>
              </a:rPr>
              <a:t>CDR </a:t>
            </a:r>
            <a:r>
              <a:rPr lang="en-US" sz="2400" dirty="0">
                <a:solidFill>
                  <a:schemeClr val="bg1"/>
                </a:solidFill>
                <a:latin typeface="Helvetica Neue"/>
                <a:ea typeface="Calibri"/>
                <a:cs typeface="Calibri"/>
              </a:rPr>
              <a:t>(Clinical Dementia Rating): A numeric scale used to quantify the severity of symptoms of dementia (0, 0.5, 1, 2, or 3). It assesses six domains: memory, orientation, judgment &amp; problem-solving, community affairs, home &amp; hobbies, and personal care. Lower scores indicate normal or mild cognitive impairment, while higher scores indicate more severe dementia. 0: No dementia 0.5: Very mild dementia 1: Mild dementia 2: Moderate dementia 3: Severe dementia</a:t>
            </a:r>
            <a:endParaRPr lang="en-US" sz="2400" dirty="0">
              <a:solidFill>
                <a:schemeClr val="bg1"/>
              </a:solidFill>
              <a:latin typeface="Calibri"/>
              <a:ea typeface="Calibri"/>
              <a:cs typeface="Calibri"/>
            </a:endParaRPr>
          </a:p>
          <a:p>
            <a:pPr marL="342900" indent="-342900">
              <a:buFont typeface="Wingdings"/>
              <a:buChar char="Ø"/>
            </a:pPr>
            <a:r>
              <a:rPr lang="en-US" sz="2400" b="1" dirty="0" err="1">
                <a:solidFill>
                  <a:schemeClr val="bg1"/>
                </a:solidFill>
                <a:latin typeface="Helvetica Neue"/>
                <a:ea typeface="Calibri"/>
                <a:cs typeface="Calibri"/>
              </a:rPr>
              <a:t>eTIV</a:t>
            </a:r>
            <a:r>
              <a:rPr lang="en-US" sz="2400" b="1" dirty="0">
                <a:solidFill>
                  <a:schemeClr val="bg1"/>
                </a:solidFill>
                <a:latin typeface="Helvetica Neue"/>
                <a:ea typeface="Calibri"/>
                <a:cs typeface="Calibri"/>
              </a:rPr>
              <a:t> </a:t>
            </a:r>
            <a:r>
              <a:rPr lang="en-US" sz="2400" dirty="0">
                <a:solidFill>
                  <a:schemeClr val="bg1"/>
                </a:solidFill>
                <a:latin typeface="Helvetica Neue"/>
                <a:ea typeface="Calibri"/>
                <a:cs typeface="Calibri"/>
              </a:rPr>
              <a:t>(Estimated Total Intracranial Volume): An estimate of the total volume inside the skull(in cubic millimeters or other volumetric units). It is often used in neuroimaging studies to normalize brain volume measurements and account for differences in head size.</a:t>
            </a:r>
            <a:endParaRPr lang="en-US" sz="2400">
              <a:solidFill>
                <a:schemeClr val="bg1"/>
              </a:solidFill>
              <a:ea typeface="Calibri"/>
              <a:cs typeface="Calibri"/>
            </a:endParaRPr>
          </a:p>
          <a:p>
            <a:pPr marL="342900" indent="-342900">
              <a:buFont typeface="Wingdings"/>
              <a:buChar char="Ø"/>
            </a:pPr>
            <a:r>
              <a:rPr lang="en-US" sz="2400" b="1" dirty="0" err="1">
                <a:solidFill>
                  <a:schemeClr val="bg1"/>
                </a:solidFill>
                <a:latin typeface="Helvetica Neue"/>
                <a:ea typeface="Calibri"/>
                <a:cs typeface="Calibri"/>
              </a:rPr>
              <a:t>nWBV</a:t>
            </a:r>
            <a:r>
              <a:rPr lang="en-US" sz="2400" b="1" dirty="0">
                <a:solidFill>
                  <a:schemeClr val="bg1"/>
                </a:solidFill>
                <a:latin typeface="Helvetica Neue"/>
                <a:ea typeface="Calibri"/>
                <a:cs typeface="Calibri"/>
              </a:rPr>
              <a:t> </a:t>
            </a:r>
            <a:r>
              <a:rPr lang="en-US" sz="2400" dirty="0">
                <a:solidFill>
                  <a:schemeClr val="bg1"/>
                </a:solidFill>
                <a:latin typeface="Helvetica Neue"/>
                <a:ea typeface="Calibri"/>
                <a:cs typeface="Calibri"/>
              </a:rPr>
              <a:t>(Normalized Whole Brain Volume): The volume of the whole brain normalized to the individual's intracranial volume. This measure can help in comparing brain volumes across individuals with different head sizes and is important in studying brain atrophy associated with Alzheimer's disease, indicating the proportion of the intracranial volume occupied by the brain.</a:t>
            </a:r>
            <a:endParaRPr lang="en-US" sz="2400" dirty="0">
              <a:solidFill>
                <a:schemeClr val="bg1"/>
              </a:solidFill>
              <a:ea typeface="Calibri"/>
              <a:cs typeface="Calibri"/>
            </a:endParaRPr>
          </a:p>
          <a:p>
            <a:pPr marL="342900" indent="-342900">
              <a:buFont typeface="Wingdings"/>
              <a:buChar char="Ø"/>
            </a:pPr>
            <a:r>
              <a:rPr lang="en-US" sz="2400" b="1" dirty="0">
                <a:solidFill>
                  <a:schemeClr val="bg1"/>
                </a:solidFill>
                <a:latin typeface="Helvetica Neue"/>
                <a:ea typeface="Calibri"/>
                <a:cs typeface="Calibri"/>
              </a:rPr>
              <a:t>ASF</a:t>
            </a:r>
            <a:r>
              <a:rPr lang="en-US" sz="2400" dirty="0">
                <a:solidFill>
                  <a:schemeClr val="bg1"/>
                </a:solidFill>
                <a:latin typeface="Helvetica Neue"/>
                <a:ea typeface="Calibri"/>
                <a:cs typeface="Calibri"/>
              </a:rPr>
              <a:t>: Atlas Scaling Factor, a numerical factor used to align MRI images to a standard template(atlas). It helps to standardize measurements across different individuals and imaging studies. It typically ranges from values close to 1, representing minimal scaling, to higher values indicating more significant adjustments.</a:t>
            </a:r>
            <a:endParaRPr lang="en-US" sz="2400" dirty="0">
              <a:solidFill>
                <a:schemeClr val="bg1"/>
              </a:solidFill>
              <a:ea typeface="Calibri"/>
              <a:cs typeface="Calibri"/>
            </a:endParaRPr>
          </a:p>
        </p:txBody>
      </p:sp>
    </p:spTree>
    <p:extLst>
      <p:ext uri="{BB962C8B-B14F-4D97-AF65-F5344CB8AC3E}">
        <p14:creationId xmlns:p14="http://schemas.microsoft.com/office/powerpoint/2010/main" val="376274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8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5" name="TextBox 5"/>
          <p:cNvSpPr txBox="1"/>
          <p:nvPr/>
        </p:nvSpPr>
        <p:spPr>
          <a:xfrm>
            <a:off x="-2355" y="1870277"/>
            <a:ext cx="18268115" cy="6520063"/>
          </a:xfrm>
          <a:prstGeom prst="rect">
            <a:avLst/>
          </a:prstGeom>
        </p:spPr>
        <p:txBody>
          <a:bodyPr lIns="50800" tIns="50800" rIns="50800" bIns="50800" rtlCol="0" anchor="ctr"/>
          <a:lstStyle/>
          <a:p>
            <a:pPr algn="ctr">
              <a:lnSpc>
                <a:spcPts val="1869"/>
              </a:lnSpc>
            </a:pPr>
            <a:endParaRPr/>
          </a:p>
        </p:txBody>
      </p:sp>
      <p:sp>
        <p:nvSpPr>
          <p:cNvPr id="6" name="TextBox 6"/>
          <p:cNvSpPr txBox="1"/>
          <p:nvPr/>
        </p:nvSpPr>
        <p:spPr>
          <a:xfrm>
            <a:off x="-2600301" y="460009"/>
            <a:ext cx="11445010" cy="872034"/>
          </a:xfrm>
          <a:prstGeom prst="rect">
            <a:avLst/>
          </a:prstGeom>
        </p:spPr>
        <p:txBody>
          <a:bodyPr wrap="square" lIns="0" tIns="0" rIns="0" bIns="0" rtlCol="0" anchor="t">
            <a:spAutoFit/>
          </a:bodyPr>
          <a:lstStyle/>
          <a:p>
            <a:pPr algn="r">
              <a:lnSpc>
                <a:spcPts val="6836"/>
              </a:lnSpc>
            </a:pPr>
            <a:r>
              <a:rPr lang="en-US" sz="6200" spc="198" dirty="0">
                <a:solidFill>
                  <a:schemeClr val="bg1"/>
                </a:solidFill>
                <a:latin typeface="Days"/>
              </a:rPr>
              <a:t>Dataset Summary</a:t>
            </a:r>
          </a:p>
        </p:txBody>
      </p:sp>
      <p:sp>
        <p:nvSpPr>
          <p:cNvPr id="7" name="TextBox 7"/>
          <p:cNvSpPr txBox="1"/>
          <p:nvPr/>
        </p:nvSpPr>
        <p:spPr>
          <a:xfrm>
            <a:off x="406832" y="1342446"/>
            <a:ext cx="3017370" cy="9354099"/>
          </a:xfrm>
          <a:prstGeom prst="rect">
            <a:avLst/>
          </a:prstGeom>
        </p:spPr>
        <p:txBody>
          <a:bodyPr wrap="square" lIns="0" tIns="0" rIns="0" bIns="0" rtlCol="0" anchor="t">
            <a:spAutoFit/>
          </a:bodyPr>
          <a:lstStyle/>
          <a:p>
            <a:pPr>
              <a:lnSpc>
                <a:spcPts val="3379"/>
              </a:lnSpc>
            </a:pPr>
            <a:r>
              <a:rPr lang="en-US" sz="3600" b="1" dirty="0">
                <a:solidFill>
                  <a:srgbClr val="00B0F0"/>
                </a:solidFill>
              </a:rPr>
              <a:t>Subject ID</a:t>
            </a:r>
            <a:endParaRPr lang="en-US" sz="3600" b="1">
              <a:solidFill>
                <a:srgbClr val="00B0F0"/>
              </a:solidFill>
              <a:latin typeface="Calibri"/>
              <a:ea typeface="Calibri"/>
              <a:cs typeface="Calibri"/>
            </a:endParaRPr>
          </a:p>
          <a:p>
            <a:pPr marL="514350" indent="-514350">
              <a:lnSpc>
                <a:spcPts val="3379"/>
              </a:lnSpc>
              <a:buAutoNum type="arabicPeriod"/>
            </a:pPr>
            <a:r>
              <a:rPr lang="en-US" sz="2800" dirty="0">
                <a:solidFill>
                  <a:schemeClr val="bg1">
                    <a:lumMod val="95000"/>
                  </a:schemeClr>
                </a:solidFill>
                <a:ea typeface="Calibri"/>
                <a:cs typeface="Calibri"/>
              </a:rPr>
              <a:t>151 unique ID</a:t>
            </a:r>
          </a:p>
          <a:p>
            <a:pPr>
              <a:lnSpc>
                <a:spcPts val="3379"/>
              </a:lnSpc>
            </a:pPr>
            <a:endParaRPr lang="en-US" sz="2400" dirty="0">
              <a:solidFill>
                <a:schemeClr val="bg1">
                  <a:lumMod val="95000"/>
                </a:schemeClr>
              </a:solidFill>
            </a:endParaRPr>
          </a:p>
          <a:p>
            <a:pPr>
              <a:lnSpc>
                <a:spcPts val="3379"/>
              </a:lnSpc>
            </a:pPr>
            <a:r>
              <a:rPr lang="en-US" sz="3200" b="1" dirty="0">
                <a:solidFill>
                  <a:srgbClr val="00B0F0"/>
                </a:solidFill>
                <a:ea typeface="+mn-lt"/>
                <a:cs typeface="+mn-lt"/>
              </a:rPr>
              <a:t>MRI ID</a:t>
            </a:r>
            <a:endParaRPr lang="en-US" sz="3200" b="1" dirty="0">
              <a:solidFill>
                <a:srgbClr val="00B0F0"/>
              </a:solidFill>
              <a:ea typeface="Calibri"/>
              <a:cs typeface="Calibri"/>
            </a:endParaRPr>
          </a:p>
          <a:p>
            <a:pPr marL="514350" indent="-514350">
              <a:lnSpc>
                <a:spcPts val="3379"/>
              </a:lnSpc>
              <a:buAutoNum type="arabicPeriod"/>
            </a:pPr>
            <a:r>
              <a:rPr lang="en-US" sz="2400" dirty="0">
                <a:solidFill>
                  <a:schemeClr val="bg1">
                    <a:lumMod val="95000"/>
                  </a:schemeClr>
                </a:solidFill>
                <a:latin typeface="Arial"/>
                <a:ea typeface="Calibri"/>
                <a:cs typeface="Arial"/>
              </a:rPr>
              <a:t>373 unique ID</a:t>
            </a:r>
          </a:p>
          <a:p>
            <a:pPr>
              <a:lnSpc>
                <a:spcPts val="3379"/>
              </a:lnSpc>
            </a:pPr>
            <a:r>
              <a:rPr lang="en-US" dirty="0">
                <a:solidFill>
                  <a:schemeClr val="bg1">
                    <a:lumMod val="95000"/>
                  </a:schemeClr>
                </a:solidFill>
                <a:latin typeface="Arial"/>
                <a:ea typeface="Calibri"/>
                <a:cs typeface="Arial"/>
              </a:rPr>
              <a:t>(for each subject ID there </a:t>
            </a:r>
          </a:p>
          <a:p>
            <a:pPr>
              <a:lnSpc>
                <a:spcPts val="3379"/>
              </a:lnSpc>
            </a:pPr>
            <a:r>
              <a:rPr lang="en-US" dirty="0">
                <a:solidFill>
                  <a:schemeClr val="bg1">
                    <a:lumMod val="95000"/>
                  </a:schemeClr>
                </a:solidFill>
                <a:latin typeface="Arial"/>
                <a:ea typeface="Calibri"/>
                <a:cs typeface="Arial"/>
              </a:rPr>
              <a:t>more than one MRI ID)</a:t>
            </a:r>
            <a:endParaRPr lang="en-US">
              <a:solidFill>
                <a:schemeClr val="bg1">
                  <a:lumMod val="95000"/>
                </a:schemeClr>
              </a:solidFill>
            </a:endParaRPr>
          </a:p>
          <a:p>
            <a:pPr>
              <a:lnSpc>
                <a:spcPts val="3379"/>
              </a:lnSpc>
            </a:pPr>
            <a:endParaRPr lang="en-US" sz="3200" b="1" dirty="0">
              <a:solidFill>
                <a:schemeClr val="bg1">
                  <a:lumMod val="95000"/>
                </a:schemeClr>
              </a:solidFill>
              <a:ea typeface="Calibri"/>
              <a:cs typeface="Calibri"/>
            </a:endParaRPr>
          </a:p>
          <a:p>
            <a:pPr>
              <a:lnSpc>
                <a:spcPts val="3379"/>
              </a:lnSpc>
            </a:pPr>
            <a:r>
              <a:rPr lang="en-US" sz="3200" b="1">
                <a:solidFill>
                  <a:srgbClr val="00B0F0"/>
                </a:solidFill>
                <a:ea typeface="+mn-lt"/>
                <a:cs typeface="+mn-lt"/>
              </a:rPr>
              <a:t>Group</a:t>
            </a:r>
          </a:p>
          <a:p>
            <a:pPr>
              <a:lnSpc>
                <a:spcPts val="3379"/>
              </a:lnSpc>
            </a:pPr>
            <a:r>
              <a:rPr lang="en-US" sz="3200" b="1" dirty="0">
                <a:solidFill>
                  <a:srgbClr val="00B0F0"/>
                </a:solidFill>
                <a:ea typeface="+mn-lt"/>
                <a:cs typeface="+mn-lt"/>
              </a:rPr>
              <a:t>(target variable)</a:t>
            </a:r>
            <a:endParaRPr lang="en-US"/>
          </a:p>
          <a:p>
            <a:pPr marL="514350" indent="-514350">
              <a:lnSpc>
                <a:spcPts val="3379"/>
              </a:lnSpc>
              <a:buAutoNum type="arabicPeriod"/>
            </a:pPr>
            <a:r>
              <a:rPr lang="en-US" sz="2400" dirty="0">
                <a:solidFill>
                  <a:schemeClr val="bg1">
                    <a:lumMod val="95000"/>
                  </a:schemeClr>
                </a:solidFill>
                <a:latin typeface="Arial"/>
                <a:ea typeface="Calibri"/>
                <a:cs typeface="Arial"/>
              </a:rPr>
              <a:t>Dementia</a:t>
            </a:r>
            <a:endParaRPr lang="en-US" sz="2400">
              <a:solidFill>
                <a:schemeClr val="bg1">
                  <a:lumMod val="95000"/>
                </a:schemeClr>
              </a:solidFill>
              <a:ea typeface="Calibri"/>
              <a:cs typeface="Calibri"/>
            </a:endParaRPr>
          </a:p>
          <a:p>
            <a:pPr marL="514350" indent="-514350">
              <a:lnSpc>
                <a:spcPts val="3379"/>
              </a:lnSpc>
              <a:buAutoNum type="arabicPeriod"/>
            </a:pPr>
            <a:r>
              <a:rPr lang="en-US" sz="2400" dirty="0">
                <a:solidFill>
                  <a:schemeClr val="bg1">
                    <a:lumMod val="95000"/>
                  </a:schemeClr>
                </a:solidFill>
                <a:latin typeface="Arial"/>
                <a:ea typeface="Calibri"/>
                <a:cs typeface="Arial"/>
              </a:rPr>
              <a:t>Not Dementia </a:t>
            </a:r>
          </a:p>
          <a:p>
            <a:pPr marL="514350" indent="-514350">
              <a:lnSpc>
                <a:spcPts val="3379"/>
              </a:lnSpc>
              <a:buAutoNum type="arabicPeriod"/>
            </a:pPr>
            <a:r>
              <a:rPr lang="en-US" sz="2400" dirty="0">
                <a:solidFill>
                  <a:schemeClr val="bg1">
                    <a:lumMod val="95000"/>
                  </a:schemeClr>
                </a:solidFill>
                <a:latin typeface="Arial"/>
                <a:ea typeface="Calibri"/>
                <a:cs typeface="Arial"/>
              </a:rPr>
              <a:t>Converted</a:t>
            </a:r>
          </a:p>
          <a:p>
            <a:pPr>
              <a:lnSpc>
                <a:spcPts val="3379"/>
              </a:lnSpc>
            </a:pPr>
            <a:endParaRPr lang="en-US" sz="2400" dirty="0">
              <a:solidFill>
                <a:schemeClr val="bg1">
                  <a:lumMod val="95000"/>
                </a:schemeClr>
              </a:solidFill>
            </a:endParaRPr>
          </a:p>
          <a:p>
            <a:pPr>
              <a:lnSpc>
                <a:spcPts val="3379"/>
              </a:lnSpc>
            </a:pPr>
            <a:r>
              <a:rPr lang="en-US" sz="3600" b="1" dirty="0">
                <a:solidFill>
                  <a:srgbClr val="00B0F0"/>
                </a:solidFill>
                <a:ea typeface="+mn-lt"/>
                <a:cs typeface="+mn-lt"/>
              </a:rPr>
              <a:t>MR Delay</a:t>
            </a:r>
            <a:endParaRPr lang="en-US" sz="3600" dirty="0">
              <a:solidFill>
                <a:srgbClr val="000000"/>
              </a:solidFill>
              <a:ea typeface="+mn-lt"/>
              <a:cs typeface="+mn-lt"/>
            </a:endParaRPr>
          </a:p>
          <a:p>
            <a:r>
              <a:rPr lang="en-US" sz="2400" dirty="0">
                <a:solidFill>
                  <a:schemeClr val="bg1">
                    <a:lumMod val="95000"/>
                  </a:schemeClr>
                </a:solidFill>
                <a:latin typeface="Arial"/>
                <a:ea typeface="Calibri"/>
                <a:cs typeface="Arial"/>
              </a:rPr>
              <a:t>MRI scanning report Delay  (in minutes)</a:t>
            </a:r>
          </a:p>
          <a:p>
            <a:pPr>
              <a:lnSpc>
                <a:spcPts val="3379"/>
              </a:lnSpc>
            </a:pPr>
            <a:endParaRPr lang="en-US" dirty="0">
              <a:solidFill>
                <a:srgbClr val="000000"/>
              </a:solidFill>
              <a:ea typeface="+mn-lt"/>
              <a:cs typeface="+mn-lt"/>
            </a:endParaRPr>
          </a:p>
          <a:p>
            <a:pPr>
              <a:lnSpc>
                <a:spcPts val="3379"/>
              </a:lnSpc>
            </a:pPr>
            <a:endParaRPr lang="en-US" sz="2800" dirty="0">
              <a:solidFill>
                <a:schemeClr val="bg1">
                  <a:lumMod val="95000"/>
                </a:schemeClr>
              </a:solidFill>
              <a:latin typeface="Arial"/>
              <a:ea typeface="Calibri"/>
              <a:cs typeface="Arial"/>
            </a:endParaRPr>
          </a:p>
          <a:p>
            <a:pPr>
              <a:lnSpc>
                <a:spcPts val="3379"/>
              </a:lnSpc>
            </a:pPr>
            <a:endParaRPr lang="en-US" sz="2000" dirty="0">
              <a:solidFill>
                <a:schemeClr val="bg1">
                  <a:lumMod val="95000"/>
                </a:schemeClr>
              </a:solidFill>
              <a:latin typeface="Arial"/>
              <a:ea typeface="Calibri"/>
              <a:cs typeface="Arial"/>
            </a:endParaRPr>
          </a:p>
          <a:p>
            <a:pPr>
              <a:lnSpc>
                <a:spcPts val="3379"/>
              </a:lnSpc>
            </a:pPr>
            <a:endParaRPr lang="en-US" sz="2400">
              <a:solidFill>
                <a:schemeClr val="bg1">
                  <a:lumMod val="95000"/>
                </a:schemeClr>
              </a:solidFill>
              <a:latin typeface="Open Sauce Light"/>
            </a:endParaRPr>
          </a:p>
        </p:txBody>
      </p:sp>
      <p:sp>
        <p:nvSpPr>
          <p:cNvPr id="13" name="TextBox 7">
            <a:extLst>
              <a:ext uri="{FF2B5EF4-FFF2-40B4-BE49-F238E27FC236}">
                <a16:creationId xmlns:a16="http://schemas.microsoft.com/office/drawing/2014/main" id="{AB6E1289-DC0C-F025-2C00-6A23518F3B18}"/>
              </a:ext>
            </a:extLst>
          </p:cNvPr>
          <p:cNvSpPr txBox="1"/>
          <p:nvPr/>
        </p:nvSpPr>
        <p:spPr>
          <a:xfrm>
            <a:off x="5424407" y="1342445"/>
            <a:ext cx="5652081" cy="9564606"/>
          </a:xfrm>
          <a:prstGeom prst="rect">
            <a:avLst/>
          </a:prstGeom>
        </p:spPr>
        <p:txBody>
          <a:bodyPr wrap="square" lIns="0" tIns="0" rIns="0" bIns="0" rtlCol="0" anchor="t">
            <a:spAutoFit/>
          </a:bodyPr>
          <a:lstStyle/>
          <a:p>
            <a:pPr>
              <a:lnSpc>
                <a:spcPts val="3379"/>
              </a:lnSpc>
            </a:pPr>
            <a:r>
              <a:rPr lang="en-US" sz="3200" b="1" dirty="0">
                <a:solidFill>
                  <a:srgbClr val="00B0F0"/>
                </a:solidFill>
                <a:ea typeface="+mn-lt"/>
                <a:cs typeface="+mn-lt"/>
              </a:rPr>
              <a:t>M/F</a:t>
            </a:r>
            <a:endParaRPr lang="en-US" sz="2400" b="1" dirty="0">
              <a:solidFill>
                <a:srgbClr val="00B0F0"/>
              </a:solidFill>
              <a:ea typeface="Calibri"/>
              <a:cs typeface="Calibri"/>
            </a:endParaRPr>
          </a:p>
          <a:p>
            <a:pPr marL="514350" indent="-514350">
              <a:lnSpc>
                <a:spcPts val="3379"/>
              </a:lnSpc>
              <a:buAutoNum type="arabicPeriod"/>
            </a:pPr>
            <a:r>
              <a:rPr lang="en-US" sz="2400" dirty="0">
                <a:solidFill>
                  <a:schemeClr val="bg1">
                    <a:lumMod val="95000"/>
                  </a:schemeClr>
                </a:solidFill>
                <a:latin typeface="Arial"/>
                <a:ea typeface="Calibri"/>
                <a:cs typeface="Arial"/>
              </a:rPr>
              <a:t>Male</a:t>
            </a:r>
          </a:p>
          <a:p>
            <a:pPr marL="514350" indent="-514350">
              <a:lnSpc>
                <a:spcPts val="3379"/>
              </a:lnSpc>
              <a:buAutoNum type="arabicPeriod"/>
            </a:pPr>
            <a:r>
              <a:rPr lang="en-US" sz="2400" dirty="0">
                <a:solidFill>
                  <a:schemeClr val="bg1">
                    <a:lumMod val="95000"/>
                  </a:schemeClr>
                </a:solidFill>
                <a:latin typeface="Arial"/>
                <a:ea typeface="Calibri"/>
                <a:cs typeface="Arial"/>
              </a:rPr>
              <a:t>Female</a:t>
            </a:r>
          </a:p>
          <a:p>
            <a:pPr>
              <a:lnSpc>
                <a:spcPts val="3379"/>
              </a:lnSpc>
            </a:pPr>
            <a:endParaRPr lang="en-US" dirty="0">
              <a:solidFill>
                <a:schemeClr val="bg1">
                  <a:lumMod val="95000"/>
                </a:schemeClr>
              </a:solidFill>
              <a:latin typeface="Arial"/>
              <a:ea typeface="Calibri"/>
              <a:cs typeface="Arial"/>
            </a:endParaRPr>
          </a:p>
          <a:p>
            <a:pPr>
              <a:lnSpc>
                <a:spcPts val="3379"/>
              </a:lnSpc>
            </a:pPr>
            <a:r>
              <a:rPr lang="en-US" sz="3600" b="1" dirty="0">
                <a:solidFill>
                  <a:srgbClr val="00B0F0"/>
                </a:solidFill>
                <a:ea typeface="+mn-lt"/>
                <a:cs typeface="+mn-lt"/>
              </a:rPr>
              <a:t>Hand</a:t>
            </a:r>
            <a:endParaRPr lang="en-US" sz="3600" b="1" dirty="0">
              <a:solidFill>
                <a:srgbClr val="00B0F0"/>
              </a:solidFill>
              <a:ea typeface="Calibri"/>
              <a:cs typeface="Calibri"/>
            </a:endParaRPr>
          </a:p>
          <a:p>
            <a:pPr>
              <a:lnSpc>
                <a:spcPts val="3379"/>
              </a:lnSpc>
            </a:pPr>
            <a:r>
              <a:rPr lang="en-US" sz="2800" dirty="0">
                <a:solidFill>
                  <a:schemeClr val="bg1">
                    <a:lumMod val="95000"/>
                  </a:schemeClr>
                </a:solidFill>
                <a:latin typeface="Arial"/>
                <a:ea typeface="Calibri"/>
                <a:cs typeface="Arial"/>
              </a:rPr>
              <a:t>Right Handed</a:t>
            </a:r>
          </a:p>
          <a:p>
            <a:pPr>
              <a:lnSpc>
                <a:spcPts val="3379"/>
              </a:lnSpc>
            </a:pPr>
            <a:r>
              <a:rPr lang="en-US" sz="2800" dirty="0">
                <a:solidFill>
                  <a:schemeClr val="bg1">
                    <a:lumMod val="95000"/>
                  </a:schemeClr>
                </a:solidFill>
                <a:latin typeface="Arial"/>
                <a:ea typeface="Calibri"/>
                <a:cs typeface="Arial"/>
              </a:rPr>
              <a:t>(all records)</a:t>
            </a:r>
          </a:p>
          <a:p>
            <a:pPr>
              <a:lnSpc>
                <a:spcPts val="3379"/>
              </a:lnSpc>
            </a:pPr>
            <a:endParaRPr lang="en-US" sz="2400" dirty="0">
              <a:solidFill>
                <a:schemeClr val="bg1">
                  <a:lumMod val="95000"/>
                </a:schemeClr>
              </a:solidFill>
            </a:endParaRPr>
          </a:p>
          <a:p>
            <a:pPr>
              <a:lnSpc>
                <a:spcPts val="3379"/>
              </a:lnSpc>
            </a:pPr>
            <a:r>
              <a:rPr lang="en-US" sz="3200" b="1" dirty="0">
                <a:solidFill>
                  <a:srgbClr val="00B0F0"/>
                </a:solidFill>
                <a:ea typeface="+mn-lt"/>
                <a:cs typeface="+mn-lt"/>
              </a:rPr>
              <a:t>Age</a:t>
            </a:r>
            <a:endParaRPr lang="en-US" sz="3200" b="1" dirty="0">
              <a:solidFill>
                <a:srgbClr val="00B0F0"/>
              </a:solidFill>
            </a:endParaRPr>
          </a:p>
          <a:p>
            <a:pPr>
              <a:lnSpc>
                <a:spcPts val="3379"/>
              </a:lnSpc>
            </a:pPr>
            <a:r>
              <a:rPr lang="en-US" sz="2000" dirty="0">
                <a:solidFill>
                  <a:schemeClr val="bg1">
                    <a:lumMod val="95000"/>
                  </a:schemeClr>
                </a:solidFill>
                <a:latin typeface="Arial"/>
                <a:ea typeface="Calibri"/>
                <a:cs typeface="Arial"/>
              </a:rPr>
              <a:t>Alzheimer disease almost seen older age people</a:t>
            </a:r>
            <a:endParaRPr lang="en-US" dirty="0">
              <a:solidFill>
                <a:schemeClr val="bg1">
                  <a:lumMod val="95000"/>
                </a:schemeClr>
              </a:solidFill>
              <a:ea typeface="Calibri"/>
              <a:cs typeface="Calibri"/>
            </a:endParaRPr>
          </a:p>
          <a:p>
            <a:pPr>
              <a:lnSpc>
                <a:spcPts val="3379"/>
              </a:lnSpc>
            </a:pPr>
            <a:r>
              <a:rPr lang="en-US" sz="2000" dirty="0">
                <a:solidFill>
                  <a:schemeClr val="bg1">
                    <a:lumMod val="95000"/>
                  </a:schemeClr>
                </a:solidFill>
                <a:latin typeface="Arial"/>
                <a:ea typeface="Calibri"/>
                <a:cs typeface="Arial"/>
              </a:rPr>
              <a:t>(60 –98)</a:t>
            </a:r>
          </a:p>
          <a:p>
            <a:pPr>
              <a:lnSpc>
                <a:spcPts val="3379"/>
              </a:lnSpc>
            </a:pPr>
            <a:endParaRPr lang="en-US" sz="2000" dirty="0">
              <a:solidFill>
                <a:schemeClr val="bg1">
                  <a:lumMod val="95000"/>
                </a:schemeClr>
              </a:solidFill>
              <a:latin typeface="Arial"/>
              <a:ea typeface="Calibri"/>
              <a:cs typeface="Arial"/>
            </a:endParaRPr>
          </a:p>
          <a:p>
            <a:pPr>
              <a:lnSpc>
                <a:spcPts val="3379"/>
              </a:lnSpc>
            </a:pPr>
            <a:r>
              <a:rPr lang="en-US" sz="3200" b="1" dirty="0">
                <a:solidFill>
                  <a:srgbClr val="00B0F0"/>
                </a:solidFill>
                <a:ea typeface="+mn-lt"/>
                <a:cs typeface="+mn-lt"/>
              </a:rPr>
              <a:t>EDUC. </a:t>
            </a:r>
            <a:r>
              <a:rPr lang="en-US" sz="2800" dirty="0">
                <a:solidFill>
                  <a:schemeClr val="bg1">
                    <a:lumMod val="95000"/>
                  </a:schemeClr>
                </a:solidFill>
                <a:latin typeface="Arial"/>
                <a:ea typeface="+mn-lt"/>
                <a:cs typeface="Arial"/>
              </a:rPr>
              <a:t>(6-22)</a:t>
            </a:r>
          </a:p>
          <a:p>
            <a:pPr>
              <a:lnSpc>
                <a:spcPts val="3379"/>
              </a:lnSpc>
            </a:pPr>
            <a:endParaRPr lang="en-US" sz="3200" b="1" dirty="0">
              <a:solidFill>
                <a:srgbClr val="00B0F0"/>
              </a:solidFill>
              <a:ea typeface="+mn-lt"/>
              <a:cs typeface="+mn-lt"/>
            </a:endParaRPr>
          </a:p>
          <a:p>
            <a:pPr>
              <a:lnSpc>
                <a:spcPts val="3379"/>
              </a:lnSpc>
            </a:pPr>
            <a:r>
              <a:rPr lang="en-US" sz="3200" b="1" dirty="0">
                <a:solidFill>
                  <a:srgbClr val="00B0F0"/>
                </a:solidFill>
                <a:ea typeface="+mn-lt"/>
                <a:cs typeface="+mn-lt"/>
              </a:rPr>
              <a:t>SES</a:t>
            </a:r>
            <a:endParaRPr lang="en-US" dirty="0"/>
          </a:p>
          <a:p>
            <a:pPr marL="514350" indent="-514350">
              <a:lnSpc>
                <a:spcPts val="3379"/>
              </a:lnSpc>
              <a:buAutoNum type="arabicPeriod"/>
            </a:pPr>
            <a:r>
              <a:rPr lang="en-US" sz="2800" dirty="0">
                <a:solidFill>
                  <a:schemeClr val="bg1">
                    <a:lumMod val="95000"/>
                  </a:schemeClr>
                </a:solidFill>
                <a:latin typeface="Arial"/>
                <a:ea typeface="Calibri"/>
                <a:cs typeface="Arial"/>
              </a:rPr>
              <a:t>1-low</a:t>
            </a:r>
          </a:p>
          <a:p>
            <a:pPr marL="514350" indent="-514350">
              <a:lnSpc>
                <a:spcPts val="3379"/>
              </a:lnSpc>
              <a:buAutoNum type="arabicPeriod"/>
            </a:pPr>
            <a:r>
              <a:rPr lang="en-US" sz="2800" dirty="0">
                <a:solidFill>
                  <a:schemeClr val="bg1">
                    <a:lumMod val="95000"/>
                  </a:schemeClr>
                </a:solidFill>
                <a:latin typeface="Arial"/>
                <a:ea typeface="Calibri"/>
                <a:cs typeface="Arial"/>
              </a:rPr>
              <a:t>2-low middle</a:t>
            </a:r>
          </a:p>
          <a:p>
            <a:pPr marL="514350" indent="-514350">
              <a:lnSpc>
                <a:spcPts val="3379"/>
              </a:lnSpc>
              <a:buAutoNum type="arabicPeriod"/>
            </a:pPr>
            <a:r>
              <a:rPr lang="en-US" sz="2800" dirty="0">
                <a:solidFill>
                  <a:schemeClr val="bg1">
                    <a:lumMod val="95000"/>
                  </a:schemeClr>
                </a:solidFill>
                <a:latin typeface="Arial"/>
                <a:ea typeface="Calibri"/>
                <a:cs typeface="Arial"/>
              </a:rPr>
              <a:t>3-middle</a:t>
            </a:r>
          </a:p>
          <a:p>
            <a:pPr marL="514350" indent="-514350">
              <a:lnSpc>
                <a:spcPts val="3379"/>
              </a:lnSpc>
              <a:buAutoNum type="arabicPeriod"/>
            </a:pPr>
            <a:r>
              <a:rPr lang="en-US" sz="2800" dirty="0">
                <a:solidFill>
                  <a:schemeClr val="bg1">
                    <a:lumMod val="95000"/>
                  </a:schemeClr>
                </a:solidFill>
                <a:latin typeface="Arial"/>
                <a:ea typeface="Calibri"/>
                <a:cs typeface="Arial"/>
              </a:rPr>
              <a:t>4-higher middle</a:t>
            </a:r>
          </a:p>
          <a:p>
            <a:pPr marL="514350" indent="-514350">
              <a:lnSpc>
                <a:spcPts val="3379"/>
              </a:lnSpc>
              <a:buAutoNum type="arabicPeriod"/>
            </a:pPr>
            <a:r>
              <a:rPr lang="en-US" sz="2800" dirty="0">
                <a:solidFill>
                  <a:schemeClr val="bg1">
                    <a:lumMod val="95000"/>
                  </a:schemeClr>
                </a:solidFill>
                <a:latin typeface="Arial"/>
                <a:ea typeface="Calibri"/>
                <a:cs typeface="Arial"/>
              </a:rPr>
              <a:t>5-high</a:t>
            </a:r>
          </a:p>
          <a:p>
            <a:pPr>
              <a:lnSpc>
                <a:spcPts val="3379"/>
              </a:lnSpc>
            </a:pPr>
            <a:endParaRPr lang="en-US" sz="3200" b="1" dirty="0">
              <a:solidFill>
                <a:srgbClr val="00B0F0"/>
              </a:solidFill>
              <a:latin typeface="Calibri"/>
              <a:ea typeface="Calibri"/>
              <a:cs typeface="Calibri"/>
            </a:endParaRPr>
          </a:p>
          <a:p>
            <a:pPr>
              <a:lnSpc>
                <a:spcPts val="3379"/>
              </a:lnSpc>
            </a:pPr>
            <a:endParaRPr lang="en-US" sz="2400">
              <a:solidFill>
                <a:schemeClr val="bg1">
                  <a:lumMod val="95000"/>
                </a:schemeClr>
              </a:solidFill>
              <a:latin typeface="Calibri"/>
              <a:ea typeface="Calibri"/>
              <a:cs typeface="Calibri"/>
            </a:endParaRPr>
          </a:p>
        </p:txBody>
      </p:sp>
      <p:sp>
        <p:nvSpPr>
          <p:cNvPr id="15" name="TextBox 7">
            <a:extLst>
              <a:ext uri="{FF2B5EF4-FFF2-40B4-BE49-F238E27FC236}">
                <a16:creationId xmlns:a16="http://schemas.microsoft.com/office/drawing/2014/main" id="{F82B2B3F-5147-2310-A752-A7BCF550C36D}"/>
              </a:ext>
            </a:extLst>
          </p:cNvPr>
          <p:cNvSpPr txBox="1"/>
          <p:nvPr/>
        </p:nvSpPr>
        <p:spPr>
          <a:xfrm>
            <a:off x="11381568" y="1342445"/>
            <a:ext cx="5671454" cy="9105762"/>
          </a:xfrm>
          <a:prstGeom prst="rect">
            <a:avLst/>
          </a:prstGeom>
        </p:spPr>
        <p:txBody>
          <a:bodyPr wrap="square" lIns="0" tIns="0" rIns="0" bIns="0" rtlCol="0" anchor="t">
            <a:spAutoFit/>
          </a:bodyPr>
          <a:lstStyle/>
          <a:p>
            <a:pPr>
              <a:lnSpc>
                <a:spcPts val="3379"/>
              </a:lnSpc>
            </a:pPr>
            <a:r>
              <a:rPr lang="en-US" sz="3600" b="1" dirty="0">
                <a:solidFill>
                  <a:srgbClr val="00B0F0"/>
                </a:solidFill>
                <a:ea typeface="+mn-lt"/>
                <a:cs typeface="+mn-lt"/>
              </a:rPr>
              <a:t>eTIV</a:t>
            </a:r>
            <a:endParaRPr lang="en-US" sz="3600" b="1" dirty="0">
              <a:solidFill>
                <a:srgbClr val="00B0F0"/>
              </a:solidFill>
              <a:ea typeface="Calibri"/>
              <a:cs typeface="Calibri"/>
            </a:endParaRPr>
          </a:p>
          <a:p>
            <a:pPr>
              <a:lnSpc>
                <a:spcPts val="3379"/>
              </a:lnSpc>
            </a:pPr>
            <a:r>
              <a:rPr lang="en-US" sz="2000" dirty="0">
                <a:solidFill>
                  <a:schemeClr val="bg1"/>
                </a:solidFill>
                <a:latin typeface="Helvetica Neue"/>
                <a:ea typeface="Calibri"/>
                <a:cs typeface="Arial"/>
              </a:rPr>
              <a:t>total volume inside the skull(in cubic millimeters) (1100-2000)</a:t>
            </a:r>
            <a:endParaRPr lang="en-US" sz="2000" dirty="0">
              <a:solidFill>
                <a:schemeClr val="bg1"/>
              </a:solidFill>
              <a:latin typeface="Arial"/>
              <a:ea typeface="Calibri"/>
              <a:cs typeface="Arial"/>
            </a:endParaRPr>
          </a:p>
          <a:p>
            <a:pPr>
              <a:lnSpc>
                <a:spcPts val="3379"/>
              </a:lnSpc>
            </a:pPr>
            <a:endParaRPr lang="en-US" dirty="0">
              <a:solidFill>
                <a:schemeClr val="bg1">
                  <a:lumMod val="95000"/>
                </a:schemeClr>
              </a:solidFill>
              <a:latin typeface="Arial"/>
              <a:ea typeface="Calibri"/>
              <a:cs typeface="Arial"/>
            </a:endParaRPr>
          </a:p>
          <a:p>
            <a:pPr>
              <a:lnSpc>
                <a:spcPts val="3379"/>
              </a:lnSpc>
            </a:pPr>
            <a:r>
              <a:rPr lang="en-US" sz="3600" b="1" dirty="0">
                <a:solidFill>
                  <a:srgbClr val="00B0F0"/>
                </a:solidFill>
                <a:ea typeface="+mn-lt"/>
                <a:cs typeface="+mn-lt"/>
              </a:rPr>
              <a:t>CDR</a:t>
            </a:r>
          </a:p>
          <a:p>
            <a:pPr>
              <a:lnSpc>
                <a:spcPts val="3379"/>
              </a:lnSpc>
            </a:pPr>
            <a:r>
              <a:rPr lang="en-US" sz="2400" dirty="0">
                <a:solidFill>
                  <a:schemeClr val="bg1"/>
                </a:solidFill>
                <a:latin typeface="Helvetica Neue"/>
                <a:ea typeface="+mn-lt"/>
                <a:cs typeface="+mn-lt"/>
              </a:rPr>
              <a:t>0: No dementia </a:t>
            </a:r>
            <a:endParaRPr lang="en-US" sz="2400" b="1">
              <a:solidFill>
                <a:schemeClr val="bg1"/>
              </a:solidFill>
              <a:latin typeface="Calibri"/>
              <a:ea typeface="+mn-lt"/>
              <a:cs typeface="+mn-lt"/>
            </a:endParaRPr>
          </a:p>
          <a:p>
            <a:pPr>
              <a:lnSpc>
                <a:spcPts val="3379"/>
              </a:lnSpc>
            </a:pPr>
            <a:r>
              <a:rPr lang="en-US" sz="2400" dirty="0">
                <a:solidFill>
                  <a:schemeClr val="bg1"/>
                </a:solidFill>
                <a:latin typeface="Helvetica Neue"/>
                <a:ea typeface="+mn-lt"/>
                <a:cs typeface="+mn-lt"/>
              </a:rPr>
              <a:t>0.5: Very mild dementia 1: Mild dementia </a:t>
            </a:r>
            <a:endParaRPr lang="en-US" sz="2400" b="1">
              <a:solidFill>
                <a:schemeClr val="bg1"/>
              </a:solidFill>
              <a:latin typeface="Calibri"/>
              <a:ea typeface="+mn-lt"/>
              <a:cs typeface="+mn-lt"/>
            </a:endParaRPr>
          </a:p>
          <a:p>
            <a:pPr>
              <a:lnSpc>
                <a:spcPts val="3379"/>
              </a:lnSpc>
            </a:pPr>
            <a:r>
              <a:rPr lang="en-US" sz="2400" dirty="0">
                <a:solidFill>
                  <a:schemeClr val="bg1"/>
                </a:solidFill>
                <a:latin typeface="Helvetica Neue"/>
                <a:ea typeface="+mn-lt"/>
                <a:cs typeface="+mn-lt"/>
              </a:rPr>
              <a:t>2: Moderate dementia </a:t>
            </a:r>
            <a:endParaRPr lang="en-US" sz="2400" b="1">
              <a:solidFill>
                <a:schemeClr val="bg1"/>
              </a:solidFill>
              <a:latin typeface="Calibri"/>
              <a:ea typeface="+mn-lt"/>
              <a:cs typeface="+mn-lt"/>
            </a:endParaRPr>
          </a:p>
          <a:p>
            <a:pPr>
              <a:lnSpc>
                <a:spcPts val="3379"/>
              </a:lnSpc>
            </a:pPr>
            <a:r>
              <a:rPr lang="en-US" sz="2400" dirty="0">
                <a:solidFill>
                  <a:schemeClr val="bg1"/>
                </a:solidFill>
                <a:latin typeface="Helvetica Neue"/>
                <a:ea typeface="+mn-lt"/>
                <a:cs typeface="+mn-lt"/>
              </a:rPr>
              <a:t>3: Severe deme</a:t>
            </a:r>
            <a:r>
              <a:rPr lang="en-US" sz="2800" dirty="0">
                <a:solidFill>
                  <a:schemeClr val="bg1"/>
                </a:solidFill>
                <a:latin typeface="Helvetica Neue"/>
                <a:ea typeface="+mn-lt"/>
                <a:cs typeface="+mn-lt"/>
              </a:rPr>
              <a:t>ntia</a:t>
            </a:r>
            <a:endParaRPr lang="en-US" sz="2800" b="1">
              <a:solidFill>
                <a:schemeClr val="bg1"/>
              </a:solidFill>
              <a:latin typeface="Calibri"/>
              <a:ea typeface="+mn-lt"/>
              <a:cs typeface="+mn-lt"/>
            </a:endParaRPr>
          </a:p>
          <a:p>
            <a:pPr>
              <a:lnSpc>
                <a:spcPts val="3379"/>
              </a:lnSpc>
            </a:pPr>
            <a:endParaRPr lang="en-US" sz="2800" dirty="0">
              <a:solidFill>
                <a:schemeClr val="bg1"/>
              </a:solidFill>
              <a:latin typeface="Helvetica Neue"/>
              <a:ea typeface="+mn-lt"/>
              <a:cs typeface="+mn-lt"/>
            </a:endParaRPr>
          </a:p>
          <a:p>
            <a:pPr>
              <a:lnSpc>
                <a:spcPts val="3379"/>
              </a:lnSpc>
            </a:pPr>
            <a:r>
              <a:rPr lang="en-US" sz="3600" b="1" dirty="0">
                <a:solidFill>
                  <a:srgbClr val="00B0F0"/>
                </a:solidFill>
                <a:ea typeface="+mn-lt"/>
                <a:cs typeface="+mn-lt"/>
              </a:rPr>
              <a:t>nWBV</a:t>
            </a:r>
          </a:p>
          <a:p>
            <a:pPr>
              <a:lnSpc>
                <a:spcPts val="3379"/>
              </a:lnSpc>
            </a:pPr>
            <a:r>
              <a:rPr lang="en-US" sz="2000" dirty="0">
                <a:solidFill>
                  <a:schemeClr val="bg1"/>
                </a:solidFill>
                <a:latin typeface="Helvetica Neue"/>
                <a:ea typeface="+mn-lt"/>
                <a:cs typeface="+mn-lt"/>
              </a:rPr>
              <a:t>whole brain normalized to the individual's intracranial volume</a:t>
            </a:r>
          </a:p>
          <a:p>
            <a:pPr>
              <a:lnSpc>
                <a:spcPts val="3379"/>
              </a:lnSpc>
            </a:pPr>
            <a:r>
              <a:rPr lang="en-US" sz="2000" dirty="0">
                <a:solidFill>
                  <a:schemeClr val="bg1"/>
                </a:solidFill>
                <a:latin typeface="Helvetica Neue"/>
                <a:ea typeface="+mn-lt"/>
                <a:cs typeface="+mn-lt"/>
              </a:rPr>
              <a:t>(0.5-0.9)</a:t>
            </a:r>
            <a:endParaRPr lang="en-US" dirty="0">
              <a:solidFill>
                <a:schemeClr val="bg1"/>
              </a:solidFill>
            </a:endParaRPr>
          </a:p>
          <a:p>
            <a:pPr>
              <a:lnSpc>
                <a:spcPts val="3379"/>
              </a:lnSpc>
            </a:pPr>
            <a:endParaRPr lang="en-US" sz="2000" dirty="0">
              <a:solidFill>
                <a:schemeClr val="bg1"/>
              </a:solidFill>
              <a:latin typeface="Helvetica Neue"/>
              <a:ea typeface="+mn-lt"/>
              <a:cs typeface="+mn-lt"/>
            </a:endParaRPr>
          </a:p>
          <a:p>
            <a:pPr>
              <a:lnSpc>
                <a:spcPts val="3379"/>
              </a:lnSpc>
            </a:pPr>
            <a:r>
              <a:rPr lang="en-US" sz="3600" b="1" dirty="0">
                <a:solidFill>
                  <a:srgbClr val="00B0F0"/>
                </a:solidFill>
                <a:ea typeface="+mn-lt"/>
                <a:cs typeface="+mn-lt"/>
              </a:rPr>
              <a:t>ASF</a:t>
            </a:r>
          </a:p>
          <a:p>
            <a:pPr>
              <a:lnSpc>
                <a:spcPts val="3379"/>
              </a:lnSpc>
            </a:pPr>
            <a:r>
              <a:rPr lang="en-US" sz="2000" dirty="0">
                <a:solidFill>
                  <a:schemeClr val="bg1"/>
                </a:solidFill>
                <a:latin typeface="Helvetica Neue"/>
                <a:ea typeface="+mn-lt"/>
                <a:cs typeface="+mn-lt"/>
              </a:rPr>
              <a:t> ranges around 1.0</a:t>
            </a:r>
          </a:p>
          <a:p>
            <a:pPr>
              <a:lnSpc>
                <a:spcPts val="3379"/>
              </a:lnSpc>
            </a:pPr>
            <a:r>
              <a:rPr lang="en-US" sz="3200" b="1">
                <a:solidFill>
                  <a:srgbClr val="00B0F0"/>
                </a:solidFill>
                <a:ea typeface="+mn-lt"/>
                <a:cs typeface="+mn-lt"/>
              </a:rPr>
              <a:t>Visit</a:t>
            </a:r>
            <a:endParaRPr lang="en-US" sz="3200">
              <a:solidFill>
                <a:srgbClr val="000000"/>
              </a:solidFill>
              <a:ea typeface="+mn-lt"/>
              <a:cs typeface="+mn-lt"/>
            </a:endParaRPr>
          </a:p>
          <a:p>
            <a:pPr>
              <a:lnSpc>
                <a:spcPts val="3379"/>
              </a:lnSpc>
            </a:pPr>
            <a:r>
              <a:rPr lang="en-US" sz="2000">
                <a:solidFill>
                  <a:schemeClr val="bg1">
                    <a:lumMod val="95000"/>
                  </a:schemeClr>
                </a:solidFill>
                <a:latin typeface="Arial"/>
                <a:ea typeface="+mn-lt"/>
                <a:cs typeface="Arial"/>
              </a:rPr>
              <a:t>Number of subject visited</a:t>
            </a:r>
            <a:endParaRPr lang="en-US" sz="2000">
              <a:solidFill>
                <a:srgbClr val="000000"/>
              </a:solidFill>
              <a:latin typeface="Arial"/>
              <a:ea typeface="+mn-lt"/>
              <a:cs typeface="Arial"/>
            </a:endParaRPr>
          </a:p>
          <a:p>
            <a:pPr>
              <a:lnSpc>
                <a:spcPts val="3379"/>
              </a:lnSpc>
            </a:pPr>
            <a:r>
              <a:rPr lang="en-US" sz="2400">
                <a:solidFill>
                  <a:schemeClr val="bg1">
                    <a:lumMod val="95000"/>
                  </a:schemeClr>
                </a:solidFill>
                <a:latin typeface="Arial"/>
                <a:ea typeface="+mn-lt"/>
                <a:cs typeface="Arial"/>
              </a:rPr>
              <a:t>(1,2,3,4,5)</a:t>
            </a:r>
            <a:endParaRPr lang="en-US" sz="2400">
              <a:solidFill>
                <a:srgbClr val="000000"/>
              </a:solidFill>
              <a:latin typeface="Arial"/>
              <a:ea typeface="+mn-lt"/>
              <a:cs typeface="Arial"/>
            </a:endParaRPr>
          </a:p>
          <a:p>
            <a:pPr>
              <a:lnSpc>
                <a:spcPts val="3379"/>
              </a:lnSpc>
            </a:pPr>
            <a:endParaRPr lang="en-US" sz="2000" dirty="0">
              <a:solidFill>
                <a:schemeClr val="bg1"/>
              </a:solidFill>
              <a:latin typeface="Helvetica Neue"/>
              <a:ea typeface="+mn-lt"/>
              <a:cs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8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5" name="TextBox 5"/>
          <p:cNvSpPr txBox="1"/>
          <p:nvPr/>
        </p:nvSpPr>
        <p:spPr>
          <a:xfrm>
            <a:off x="-2355" y="1870277"/>
            <a:ext cx="18268115" cy="6520063"/>
          </a:xfrm>
          <a:prstGeom prst="rect">
            <a:avLst/>
          </a:prstGeom>
        </p:spPr>
        <p:txBody>
          <a:bodyPr lIns="50800" tIns="50800" rIns="50800" bIns="50800" rtlCol="0" anchor="ctr"/>
          <a:lstStyle/>
          <a:p>
            <a:pPr algn="ctr">
              <a:lnSpc>
                <a:spcPts val="1869"/>
              </a:lnSpc>
            </a:pPr>
            <a:endParaRPr/>
          </a:p>
        </p:txBody>
      </p:sp>
      <p:sp>
        <p:nvSpPr>
          <p:cNvPr id="6" name="TextBox 6"/>
          <p:cNvSpPr txBox="1"/>
          <p:nvPr/>
        </p:nvSpPr>
        <p:spPr>
          <a:xfrm>
            <a:off x="615597" y="489068"/>
            <a:ext cx="4683875" cy="872034"/>
          </a:xfrm>
          <a:prstGeom prst="rect">
            <a:avLst/>
          </a:prstGeom>
        </p:spPr>
        <p:txBody>
          <a:bodyPr wrap="square" lIns="0" tIns="0" rIns="0" bIns="0" rtlCol="0" anchor="t">
            <a:spAutoFit/>
          </a:bodyPr>
          <a:lstStyle/>
          <a:p>
            <a:pPr>
              <a:lnSpc>
                <a:spcPts val="6836"/>
              </a:lnSpc>
            </a:pPr>
            <a:r>
              <a:rPr lang="en-US" sz="6200" spc="198" dirty="0">
                <a:solidFill>
                  <a:schemeClr val="bg1"/>
                </a:solidFill>
                <a:latin typeface="Days"/>
              </a:rPr>
              <a:t>Dataset </a:t>
            </a:r>
            <a:endParaRPr lang="en-US"/>
          </a:p>
        </p:txBody>
      </p:sp>
      <p:pic>
        <p:nvPicPr>
          <p:cNvPr id="3" name="Picture 2">
            <a:extLst>
              <a:ext uri="{FF2B5EF4-FFF2-40B4-BE49-F238E27FC236}">
                <a16:creationId xmlns:a16="http://schemas.microsoft.com/office/drawing/2014/main" id="{23575CCE-2BBA-C8EC-455F-29F5AC1529E0}"/>
              </a:ext>
            </a:extLst>
          </p:cNvPr>
          <p:cNvPicPr>
            <a:picLocks noChangeAspect="1"/>
          </p:cNvPicPr>
          <p:nvPr/>
        </p:nvPicPr>
        <p:blipFill rotWithShape="1">
          <a:blip r:embed="rId3"/>
          <a:srcRect l="21292" t="30339" r="22775" b="30000"/>
          <a:stretch/>
        </p:blipFill>
        <p:spPr>
          <a:xfrm>
            <a:off x="610246" y="1520771"/>
            <a:ext cx="17115950" cy="8068810"/>
          </a:xfrm>
          <a:prstGeom prst="rect">
            <a:avLst/>
          </a:prstGeom>
        </p:spPr>
      </p:pic>
    </p:spTree>
    <p:extLst>
      <p:ext uri="{BB962C8B-B14F-4D97-AF65-F5344CB8AC3E}">
        <p14:creationId xmlns:p14="http://schemas.microsoft.com/office/powerpoint/2010/main" val="3897724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sp>
        <p:nvSpPr>
          <p:cNvPr id="6" name="TextBox 6"/>
          <p:cNvSpPr txBox="1"/>
          <p:nvPr/>
        </p:nvSpPr>
        <p:spPr>
          <a:xfrm>
            <a:off x="338041" y="417199"/>
            <a:ext cx="9265886" cy="1508105"/>
          </a:xfrm>
          <a:prstGeom prst="rect">
            <a:avLst/>
          </a:prstGeom>
        </p:spPr>
        <p:txBody>
          <a:bodyPr wrap="square" lIns="0" tIns="0" rIns="0" bIns="0" rtlCol="0" anchor="t">
            <a:spAutoFit/>
          </a:bodyPr>
          <a:lstStyle/>
          <a:p>
            <a:r>
              <a:rPr lang="en-US" sz="4800" b="1" spc="175" dirty="0">
                <a:solidFill>
                  <a:srgbClr val="FFFFFF"/>
                </a:solidFill>
                <a:ea typeface="+mn-lt"/>
                <a:cs typeface="+mn-lt"/>
              </a:rPr>
              <a:t>Exploratory Data Analysis (EDA)</a:t>
            </a:r>
            <a:endParaRPr lang="en-US" sz="4800" spc="175">
              <a:solidFill>
                <a:srgbClr val="000000"/>
              </a:solidFill>
              <a:ea typeface="+mn-lt"/>
              <a:cs typeface="+mn-lt"/>
            </a:endParaRPr>
          </a:p>
          <a:p>
            <a:pPr algn="r">
              <a:lnSpc>
                <a:spcPts val="6049"/>
              </a:lnSpc>
            </a:pPr>
            <a:endParaRPr lang="en-US" sz="5450" spc="175" dirty="0">
              <a:solidFill>
                <a:srgbClr val="000000"/>
              </a:solidFill>
              <a:latin typeface="Days"/>
            </a:endParaRPr>
          </a:p>
        </p:txBody>
      </p:sp>
      <p:sp>
        <p:nvSpPr>
          <p:cNvPr id="7" name="TextBox 7"/>
          <p:cNvSpPr txBox="1"/>
          <p:nvPr/>
        </p:nvSpPr>
        <p:spPr>
          <a:xfrm>
            <a:off x="1447874" y="1919028"/>
            <a:ext cx="16137679" cy="6783908"/>
          </a:xfrm>
          <a:prstGeom prst="rect">
            <a:avLst/>
          </a:prstGeom>
        </p:spPr>
        <p:txBody>
          <a:bodyPr wrap="square" lIns="0" tIns="0" rIns="0" bIns="0" rtlCol="0" anchor="t">
            <a:spAutoFit/>
          </a:bodyPr>
          <a:lstStyle/>
          <a:p>
            <a:pPr marL="285750" indent="-285750">
              <a:buFont typeface="Arial,Sans-Serif"/>
              <a:buChar char="•"/>
            </a:pPr>
            <a:r>
              <a:rPr lang="en-IN" sz="2800" b="1">
                <a:solidFill>
                  <a:schemeClr val="bg1"/>
                </a:solidFill>
                <a:latin typeface="Arial"/>
                <a:cs typeface="Arial"/>
              </a:rPr>
              <a:t>Data Preprocessing and Cleaning:</a:t>
            </a:r>
            <a:endParaRPr lang="en-US" sz="2800">
              <a:solidFill>
                <a:schemeClr val="bg1"/>
              </a:solidFill>
              <a:latin typeface="Arial"/>
              <a:cs typeface="Arial"/>
            </a:endParaRPr>
          </a:p>
          <a:p>
            <a:endParaRPr lang="en-IN" sz="2800" dirty="0">
              <a:solidFill>
                <a:srgbClr val="000000"/>
              </a:solidFill>
              <a:latin typeface="Arial"/>
              <a:cs typeface="Arial"/>
            </a:endParaRPr>
          </a:p>
          <a:p>
            <a:r>
              <a:rPr lang="en-IN" sz="2800" dirty="0">
                <a:solidFill>
                  <a:schemeClr val="bg1"/>
                </a:solidFill>
                <a:latin typeface="Arial"/>
                <a:cs typeface="Arial"/>
              </a:rPr>
              <a:t>Investigate missing values, outliers, inconsistencies and duplicates in the ad click dataset. Explore data distribution and correlations to identify patterns and potential biases.</a:t>
            </a:r>
          </a:p>
          <a:p>
            <a:endParaRPr lang="en-IN" sz="2800" dirty="0">
              <a:solidFill>
                <a:schemeClr val="bg1"/>
              </a:solidFill>
              <a:latin typeface="Arial"/>
              <a:cs typeface="Arial"/>
            </a:endParaRPr>
          </a:p>
          <a:p>
            <a:pPr marL="285750" indent="-285750">
              <a:buFont typeface="Arial,Sans-Serif"/>
              <a:buChar char="•"/>
            </a:pPr>
            <a:r>
              <a:rPr lang="en-US" sz="2800" b="1">
                <a:solidFill>
                  <a:schemeClr val="bg1"/>
                </a:solidFill>
                <a:latin typeface="Arial"/>
                <a:cs typeface="Arial"/>
              </a:rPr>
              <a:t>Feature Engineering and Selection: </a:t>
            </a:r>
            <a:endParaRPr lang="en-US" sz="2800">
              <a:solidFill>
                <a:schemeClr val="bg1"/>
              </a:solidFill>
              <a:latin typeface="Arial"/>
              <a:cs typeface="Arial"/>
            </a:endParaRPr>
          </a:p>
          <a:p>
            <a:pPr marL="285750" indent="-285750">
              <a:buFont typeface="Arial,Sans-Serif"/>
              <a:buChar char="•"/>
            </a:pPr>
            <a:endParaRPr lang="en-US" sz="2800" dirty="0">
              <a:solidFill>
                <a:srgbClr val="000000"/>
              </a:solidFill>
              <a:latin typeface="Arial"/>
              <a:cs typeface="Arial"/>
            </a:endParaRPr>
          </a:p>
          <a:p>
            <a:r>
              <a:rPr lang="en-US" sz="2800">
                <a:solidFill>
                  <a:schemeClr val="bg1"/>
                </a:solidFill>
                <a:latin typeface="Arial"/>
                <a:cs typeface="Arial"/>
              </a:rPr>
              <a:t>Extract relevant features such as time-related variables</a:t>
            </a:r>
            <a:endParaRPr lang="en-IN" sz="2800" dirty="0">
              <a:solidFill>
                <a:schemeClr val="bg1"/>
              </a:solidFill>
              <a:latin typeface="Arial"/>
              <a:cs typeface="Arial"/>
            </a:endParaRPr>
          </a:p>
          <a:p>
            <a:endParaRPr lang="en-IN" sz="2800" dirty="0">
              <a:solidFill>
                <a:schemeClr val="bg1"/>
              </a:solidFill>
              <a:latin typeface="Arial"/>
              <a:cs typeface="Arial"/>
            </a:endParaRPr>
          </a:p>
          <a:p>
            <a:endParaRPr lang="en-IN" sz="2800" dirty="0">
              <a:solidFill>
                <a:schemeClr val="bg1"/>
              </a:solidFill>
              <a:latin typeface="Arial"/>
              <a:cs typeface="Arial"/>
            </a:endParaRPr>
          </a:p>
          <a:p>
            <a:pPr marL="285750" indent="-285750">
              <a:buFont typeface="Arial,Sans-Serif"/>
              <a:buChar char="•"/>
            </a:pPr>
            <a:r>
              <a:rPr lang="en-IN" sz="2800" b="1" dirty="0">
                <a:solidFill>
                  <a:schemeClr val="bg1"/>
                </a:solidFill>
                <a:latin typeface="Arial"/>
                <a:cs typeface="Arial"/>
              </a:rPr>
              <a:t>Exploratory Data Visualization:</a:t>
            </a:r>
            <a:endParaRPr lang="en-US" sz="2800">
              <a:solidFill>
                <a:schemeClr val="bg1"/>
              </a:solidFill>
              <a:latin typeface="Arial"/>
              <a:cs typeface="Arial"/>
            </a:endParaRPr>
          </a:p>
          <a:p>
            <a:pPr marL="285750" indent="-285750">
              <a:buFont typeface="Arial,Sans-Serif"/>
              <a:buChar char="•"/>
            </a:pPr>
            <a:endParaRPr lang="en-IN" sz="2800" dirty="0">
              <a:solidFill>
                <a:srgbClr val="000000"/>
              </a:solidFill>
              <a:latin typeface="Arial"/>
              <a:cs typeface="Arial"/>
            </a:endParaRPr>
          </a:p>
          <a:p>
            <a:r>
              <a:rPr lang="en-IN" sz="2800" dirty="0">
                <a:solidFill>
                  <a:schemeClr val="bg1"/>
                </a:solidFill>
                <a:latin typeface="Arial"/>
                <a:cs typeface="Arial"/>
              </a:rPr>
              <a:t>Use interactive visualizations to explore relationships between features and target variables, aiding in model interpretation and validation.</a:t>
            </a:r>
            <a:endParaRPr lang="en-US" sz="2800">
              <a:solidFill>
                <a:schemeClr val="bg1"/>
              </a:solidFill>
              <a:latin typeface="Arial"/>
              <a:cs typeface="Arial"/>
            </a:endParaRPr>
          </a:p>
          <a:p>
            <a:endParaRPr lang="en-IN" sz="2800" dirty="0">
              <a:solidFill>
                <a:schemeClr val="bg1"/>
              </a:solidFill>
              <a:latin typeface="Arial"/>
              <a:cs typeface="Arial"/>
            </a:endParaRPr>
          </a:p>
          <a:p>
            <a:pPr algn="r">
              <a:lnSpc>
                <a:spcPts val="2499"/>
              </a:lnSpc>
            </a:pPr>
            <a:endParaRPr lang="en-US" sz="2400" dirty="0">
              <a:solidFill>
                <a:srgbClr val="000000"/>
              </a:solidFill>
              <a:latin typeface="Open Sauc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sp>
      <p:sp>
        <p:nvSpPr>
          <p:cNvPr id="6" name="TextBox 6"/>
          <p:cNvSpPr txBox="1"/>
          <p:nvPr/>
        </p:nvSpPr>
        <p:spPr>
          <a:xfrm>
            <a:off x="338041" y="417199"/>
            <a:ext cx="15755801" cy="1451679"/>
          </a:xfrm>
          <a:prstGeom prst="rect">
            <a:avLst/>
          </a:prstGeom>
        </p:spPr>
        <p:txBody>
          <a:bodyPr wrap="square" lIns="0" tIns="0" rIns="0" bIns="0" rtlCol="0" anchor="t">
            <a:spAutoFit/>
          </a:bodyPr>
          <a:lstStyle/>
          <a:p>
            <a:pPr>
              <a:lnSpc>
                <a:spcPts val="6049"/>
              </a:lnSpc>
            </a:pPr>
            <a:r>
              <a:rPr lang="en-US" sz="4000" b="1" spc="175" dirty="0">
                <a:solidFill>
                  <a:srgbClr val="FFFFFF"/>
                </a:solidFill>
                <a:latin typeface="Calibri"/>
                <a:ea typeface="Calibri"/>
                <a:cs typeface="Arial"/>
              </a:rPr>
              <a:t>Target Variable</a:t>
            </a:r>
            <a:br>
              <a:rPr lang="en-US" sz="3200" b="1" spc="175" dirty="0">
                <a:latin typeface="Calibri"/>
                <a:cs typeface="Arial"/>
              </a:rPr>
            </a:br>
            <a:r>
              <a:rPr lang="en-US" sz="3200" b="1" spc="175" dirty="0">
                <a:solidFill>
                  <a:srgbClr val="FFFFFF"/>
                </a:solidFill>
                <a:latin typeface="Calibri"/>
                <a:ea typeface="Calibri"/>
                <a:cs typeface="Arial"/>
              </a:rPr>
              <a:t>Distribution of dementia , not dementia and converted</a:t>
            </a:r>
            <a:endParaRPr lang="en-US" sz="3200" b="1">
              <a:latin typeface="Calibri"/>
              <a:ea typeface="Calibri"/>
              <a:cs typeface="Calibri"/>
            </a:endParaRPr>
          </a:p>
        </p:txBody>
      </p:sp>
      <p:pic>
        <p:nvPicPr>
          <p:cNvPr id="3" name="Picture 2">
            <a:extLst>
              <a:ext uri="{FF2B5EF4-FFF2-40B4-BE49-F238E27FC236}">
                <a16:creationId xmlns:a16="http://schemas.microsoft.com/office/drawing/2014/main" id="{EABFF586-0C5A-DA08-05E4-3A6FAE225C34}"/>
              </a:ext>
            </a:extLst>
          </p:cNvPr>
          <p:cNvPicPr>
            <a:picLocks noChangeAspect="1"/>
          </p:cNvPicPr>
          <p:nvPr/>
        </p:nvPicPr>
        <p:blipFill>
          <a:blip r:embed="rId3"/>
          <a:stretch>
            <a:fillRect/>
          </a:stretch>
        </p:blipFill>
        <p:spPr>
          <a:xfrm>
            <a:off x="6240571" y="2569572"/>
            <a:ext cx="10688824" cy="6901104"/>
          </a:xfrm>
          <a:prstGeom prst="rect">
            <a:avLst/>
          </a:prstGeom>
        </p:spPr>
      </p:pic>
      <p:sp>
        <p:nvSpPr>
          <p:cNvPr id="4" name="TextBox 3">
            <a:extLst>
              <a:ext uri="{FF2B5EF4-FFF2-40B4-BE49-F238E27FC236}">
                <a16:creationId xmlns:a16="http://schemas.microsoft.com/office/drawing/2014/main" id="{E3B1E3C9-ADF1-C408-2F39-998979A5B9FE}"/>
              </a:ext>
            </a:extLst>
          </p:cNvPr>
          <p:cNvSpPr txBox="1"/>
          <p:nvPr/>
        </p:nvSpPr>
        <p:spPr>
          <a:xfrm>
            <a:off x="1786179" y="5137688"/>
            <a:ext cx="473860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rPr>
              <a:t>Non demented </a:t>
            </a:r>
            <a:r>
              <a:rPr lang="en-US" sz="3600" b="1" dirty="0">
                <a:solidFill>
                  <a:srgbClr val="00B0F0"/>
                </a:solidFill>
              </a:rPr>
              <a:t>190 </a:t>
            </a:r>
            <a:r>
              <a:rPr lang="en-US" sz="3600" b="1" dirty="0">
                <a:solidFill>
                  <a:schemeClr val="bg1"/>
                </a:solidFill>
              </a:rPr>
              <a:t>Demented </a:t>
            </a:r>
            <a:r>
              <a:rPr lang="en-US" sz="3600" b="1" dirty="0">
                <a:solidFill>
                  <a:srgbClr val="00B0F0"/>
                </a:solidFill>
              </a:rPr>
              <a:t>146 </a:t>
            </a:r>
            <a:r>
              <a:rPr lang="en-US" sz="3600" b="1" dirty="0">
                <a:solidFill>
                  <a:schemeClr val="bg1"/>
                </a:solidFill>
              </a:rPr>
              <a:t>Converted </a:t>
            </a:r>
            <a:r>
              <a:rPr lang="en-US" sz="3600" b="1" dirty="0">
                <a:solidFill>
                  <a:srgbClr val="00B0F0"/>
                </a:solidFill>
              </a:rPr>
              <a:t>37</a:t>
            </a:r>
            <a:endParaRPr lang="en-US" sz="3600" b="1">
              <a:solidFill>
                <a:srgbClr val="00B0F0"/>
              </a:solidFill>
              <a:ea typeface="Calibri"/>
              <a:cs typeface="Calibri"/>
            </a:endParaRPr>
          </a:p>
        </p:txBody>
      </p:sp>
    </p:spTree>
    <p:extLst>
      <p:ext uri="{BB962C8B-B14F-4D97-AF65-F5344CB8AC3E}">
        <p14:creationId xmlns:p14="http://schemas.microsoft.com/office/powerpoint/2010/main" val="1064178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Modern Professional Business Project Presentation</dc:title>
  <cp:revision>906</cp:revision>
  <dcterms:created xsi:type="dcterms:W3CDTF">2006-08-16T00:00:00Z</dcterms:created>
  <dcterms:modified xsi:type="dcterms:W3CDTF">2024-05-20T07:22:56Z</dcterms:modified>
  <dc:identifier>DAGFuSzEb58</dc:identifier>
</cp:coreProperties>
</file>